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1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3291840"/>
            <a:ext cx="5943600" cy="5943600"/>
          </a:xfrm>
          <a:prstGeom prst="ellipse">
            <a:avLst/>
          </a:prstGeom>
          <a:solidFill>
            <a:srgbClr val="0B3E9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FF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COMMENTS  •  READY TO ADAPT AND SEND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94360" y="960120"/>
            <a:ext cx="9875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Comments &amp; Clarification Queries</a:t>
            </a:r>
            <a:endParaRPr lang="en-US" sz="3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the Draft List of Relevant Standards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242316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CEA (Measures relating to Safety and Electric Supply) Regulations, 2023 — Ref. CEA-PS-16/6/2026-CEI Division-Part(1)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3200400"/>
            <a:ext cx="3246120" cy="1417320"/>
          </a:xfrm>
          <a:prstGeom prst="rect">
            <a:avLst>
              <a:gd name="adj" fmla="val 5161"/>
            </a:avLst>
          </a:prstGeom>
          <a:solidFill>
            <a:srgbClr val="0F4098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3291840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370332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C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Drafted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4041648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send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14800" y="3200400"/>
            <a:ext cx="3246120" cy="1417320"/>
          </a:xfrm>
          <a:prstGeom prst="rect">
            <a:avLst>
              <a:gd name="adj" fmla="val 5161"/>
            </a:avLst>
          </a:prstGeom>
          <a:solidFill>
            <a:srgbClr val="FF8200"/>
          </a:solidFill>
          <a:ln/>
        </p:spPr>
      </p:sp>
      <p:sp>
        <p:nvSpPr>
          <p:cNvPr id="11" name="Text 9"/>
          <p:cNvSpPr/>
          <p:nvPr/>
        </p:nvSpPr>
        <p:spPr>
          <a:xfrm>
            <a:off x="4297680" y="3291840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15.11.26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297680" y="370332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1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297680" y="4041648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FFE7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well before this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589520" y="3200400"/>
            <a:ext cx="3246120" cy="1417320"/>
          </a:xfrm>
          <a:prstGeom prst="rect">
            <a:avLst>
              <a:gd name="adj" fmla="val 5161"/>
            </a:avLst>
          </a:prstGeom>
          <a:solidFill>
            <a:srgbClr val="0F4098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0" y="3291840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CEI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772400" y="370332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C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Contact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0" y="4041648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Engineer (CEI), CEA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0B3576"/>
          </a:solidFill>
          <a:ln/>
        </p:spPr>
      </p:sp>
      <p:sp>
        <p:nvSpPr>
          <p:cNvPr id="19" name="Shape 17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20" name="Shape 18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genuine clarificatory points a prospective commenter would raise — three directly echo “(To check IS)” flags CEA left in its own draft. Review and adapt before sending.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Use This Deck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these points into an actual submission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914400"/>
          </a:xfrm>
          <a:prstGeom prst="rect">
            <a:avLst>
              <a:gd name="adj" fmla="val 6000"/>
            </a:avLst>
          </a:prstGeom>
          <a:solidFill>
            <a:srgbClr val="DCE9F7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3716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Review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291840" y="13716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through each point and mark which ones are genuinely relevant to your organisation's position.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11091672" cy="914400"/>
          </a:xfrm>
          <a:prstGeom prst="rect">
            <a:avLst>
              <a:gd name="adj" fmla="val 6000"/>
            </a:avLst>
          </a:prstGeom>
          <a:solidFill>
            <a:srgbClr val="DCE9F7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4231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Adapt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291840" y="242316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 the wording to reflect your specific facts — generic points land better when clearly grounded in a real case.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383280"/>
            <a:ext cx="11091672" cy="914400"/>
          </a:xfrm>
          <a:prstGeom prst="rect">
            <a:avLst>
              <a:gd name="adj" fmla="val 6000"/>
            </a:avLst>
          </a:prstGeom>
          <a:solidFill>
            <a:srgbClr val="DCE9F7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4747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Consolidate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291840" y="347472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selected points into a single letter/email using the covering-letter template in the companion DOCX.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091672" cy="914400"/>
          </a:xfrm>
          <a:prstGeom prst="rect">
            <a:avLst>
              <a:gd name="adj" fmla="val 6000"/>
            </a:avLst>
          </a:prstGeom>
          <a:solidFill>
            <a:srgbClr val="DCE9F7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45262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Send early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291840" y="452628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well before 15.11.2026 — leave time for a reply or for CEA to actually consider it.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DCE9F7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18" name="Shape 1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points specific and reference CEA-PS-16/6/2026-CEI Division-Part(1) by name for the fastest, most credible response.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31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Points 1–2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points for the covering letter/email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1920240"/>
          </a:xfrm>
          <a:prstGeom prst="rect">
            <a:avLst>
              <a:gd name="adj" fmla="val 3333"/>
            </a:avLst>
          </a:prstGeom>
          <a:solidFill>
            <a:srgbClr val="0F4098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48132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41732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standard listed at all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17320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33 — Reg. 99 (Plans)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417320" y="205740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row carries no Relevant Standard entry, though the clause requires plans to be reviewed “as per the relevant standards.” Please specify the applicable standard or confirm none applies.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11091672" cy="1920240"/>
          </a:xfrm>
          <a:prstGeom prst="rect">
            <a:avLst>
              <a:gd name="adj" fmla="val 3333"/>
            </a:avLst>
          </a:prstGeom>
          <a:solidFill>
            <a:srgbClr val="0F4098"/>
          </a:solidFill>
          <a:ln/>
        </p:spPr>
      </p:sp>
      <p:sp>
        <p:nvSpPr>
          <p:cNvPr id="11" name="Shape 9"/>
          <p:cNvSpPr/>
          <p:nvPr/>
        </p:nvSpPr>
        <p:spPr>
          <a:xfrm>
            <a:off x="777240" y="363016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630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417320" y="3566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Gas-area clause cites IEC only, no IS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41732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36 — Reg. 112 (Precautions where gas exists)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417320" y="420624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IEC 60079 parts are listed under International Standard, with no Indian Standard, though BIS has adopted most of these as IS/IEC 60079 parts. Please add the IS/IEC equivalents.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0B3576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18" name="Shape 1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statutory inspection plan with no standard to cite is effectively unenforceable on paper — worth flagging before the final gazette locks it in.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Points 3–4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points for the covering letter/email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1920240"/>
          </a:xfrm>
          <a:prstGeom prst="rect">
            <a:avLst>
              <a:gd name="adj" fmla="val 3333"/>
            </a:avLst>
          </a:prstGeom>
          <a:solidFill>
            <a:srgbClr val="DCE9F7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48132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41732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Row left entirely blank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17320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53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417320" y="205740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numbered row is entirely blank — no regulation reference and no standard. Please complete it or remove it from the published list.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11091672" cy="1920240"/>
          </a:xfrm>
          <a:prstGeom prst="rect">
            <a:avLst>
              <a:gd name="adj" fmla="val 3333"/>
            </a:avLst>
          </a:prstGeom>
          <a:solidFill>
            <a:srgbClr val="DCE9F7"/>
          </a:solidFill>
          <a:ln/>
        </p:spPr>
      </p:sp>
      <p:sp>
        <p:nvSpPr>
          <p:cNvPr id="11" name="Shape 9"/>
          <p:cNvSpPr/>
          <p:nvPr/>
        </p:nvSpPr>
        <p:spPr>
          <a:xfrm>
            <a:off x="777240" y="363016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630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417320" y="3566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“Hand lines” left unmapped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41732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4 — Reg. 21(2) (marked “To check IS” by CEA)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417320" y="420624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IS standards are listed for PPE and tools, but none for “hand lines,” which the regulation names explicitly. Please add the applicable standard or confirm the omission is intentional.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DCE9F7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18" name="Shape 1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missing row number is a visible sign something didn't make it into the final compilation — cheap to catch now, awkward after gazetting.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31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Points 5–6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points for the covering letter/email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1920240"/>
          </a:xfrm>
          <a:prstGeom prst="rect">
            <a:avLst>
              <a:gd name="adj" fmla="val 3333"/>
            </a:avLst>
          </a:prstGeom>
          <a:solidFill>
            <a:srgbClr val="0F4098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48132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41732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FRLS/HFFR cable edition unclear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17320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12 — Reg. 38(3)(iv) (marked “To check IS” by CEA)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417320" y="205740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694 and IS 17048 are cited for fire-retardant cables used above fifteen metres. As IS 694 has multiple revised parts, please confirm the specific part/edition intended.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11091672" cy="1920240"/>
          </a:xfrm>
          <a:prstGeom prst="rect">
            <a:avLst>
              <a:gd name="adj" fmla="val 3333"/>
            </a:avLst>
          </a:prstGeom>
          <a:solidFill>
            <a:srgbClr val="0F4098"/>
          </a:solidFill>
          <a:ln/>
        </p:spPr>
      </p:sp>
      <p:sp>
        <p:nvSpPr>
          <p:cNvPr id="11" name="Shape 9"/>
          <p:cNvSpPr/>
          <p:nvPr/>
        </p:nvSpPr>
        <p:spPr>
          <a:xfrm>
            <a:off x="777240" y="363016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630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417320" y="3566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Transformer fire-system citation flagged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41732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21 — Reg. 46(2)(ix) (marked “To check IS” by CEA)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417320" y="420624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15325 and IS 15519 are cited for automatic fire-fighting systems on transformers of 10 MVA+ — both cover water-spray/water-mist specifically. Please confirm these are intended, or clarify if other technologies are also acceptable.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0B3576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18" name="Shape 1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IS 694 editions exist; an ambiguous citation in a safety-critical fire-rated cable clause is exactly the kind of gap that causes disputes later.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Points 7–8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points for the covering letter/email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1920240"/>
          </a:xfrm>
          <a:prstGeom prst="rect">
            <a:avLst>
              <a:gd name="adj" fmla="val 3333"/>
            </a:avLst>
          </a:prstGeom>
          <a:solidFill>
            <a:srgbClr val="DCE9F7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48132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41732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Garbled regulation name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17320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28 — Reg. 70(2)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417320" y="205740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Regulation Name column reads “(Communication lines lighetning prote)” — apparently truncated and misspelled. Please correct this text in the published version.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11091672" cy="1920240"/>
          </a:xfrm>
          <a:prstGeom prst="rect">
            <a:avLst>
              <a:gd name="adj" fmla="val 3333"/>
            </a:avLst>
          </a:prstGeom>
          <a:solidFill>
            <a:srgbClr val="DCE9F7"/>
          </a:solidFill>
          <a:ln/>
        </p:spPr>
      </p:sp>
      <p:sp>
        <p:nvSpPr>
          <p:cNvPr id="11" name="Shape 9"/>
          <p:cNvSpPr/>
          <p:nvPr/>
        </p:nvSpPr>
        <p:spPr>
          <a:xfrm>
            <a:off x="777240" y="363016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630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417320" y="3566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1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Drafters' own scope question left open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41732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31 — Reg. 77 (Protection against lightning)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417320" y="420624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row carries CEA's own bracketed note “(it covers all installations?)”. Please resolve this and state explicitly whether Reg. 77 applies uniformly across overhead lines, substations and generating stations.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DCE9F7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18" name="Shape 1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cosmetic fix, but a published Gazette-linked reference list with visible text corruption looks unfinished — an easy, free credibility win for CEA.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31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Points 9–10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points for the covering letter/email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1920240"/>
          </a:xfrm>
          <a:prstGeom prst="rect">
            <a:avLst>
              <a:gd name="adj" fmla="val 3333"/>
            </a:avLst>
          </a:prstGeom>
          <a:solidFill>
            <a:srgbClr val="0F4098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48132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417320" y="14173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Regulation figure vs. standard may conflict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417320" y="1737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32 — Reg. 79 (marked “to check the depth in IS” by CEA)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417320" y="205740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regulation specifies a minimum depth of 1.2 metre for cables above 33 kV, while cited IS 1255 specifies depth by voltage class. Please confirm the 1.2 metre figure is consistent with IS 1255.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11091672" cy="1920240"/>
          </a:xfrm>
          <a:prstGeom prst="rect">
            <a:avLst>
              <a:gd name="adj" fmla="val 3333"/>
            </a:avLst>
          </a:prstGeom>
          <a:solidFill>
            <a:srgbClr val="0F4098"/>
          </a:solidFill>
          <a:ln/>
        </p:spPr>
      </p:sp>
      <p:sp>
        <p:nvSpPr>
          <p:cNvPr id="11" name="Shape 9"/>
          <p:cNvSpPr/>
          <p:nvPr/>
        </p:nvSpPr>
        <p:spPr>
          <a:xfrm>
            <a:off x="777240" y="3630168"/>
            <a:ext cx="457200" cy="457200"/>
          </a:xfrm>
          <a:prstGeom prst="ellipse">
            <a:avLst/>
          </a:prstGeom>
          <a:solidFill>
            <a:srgbClr val="FF8200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630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417320" y="35661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BESS clauses lean almost entirely on foreign standards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417320" y="38862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FC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S.No. 54–65 — Regs. 122(B)–122(K), Battery Energy Storage Systems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417320" y="420624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BESS sub-clauses cite UL 1973, UL 9540, UL 9540A, NFPA 855, NFPA 90A/90B, NFPA 101, IEEE 693/1547/1578 and ASTM B117, with only IS 17067, IS 17092 and IS 3043 appearing across the whole section. Please list the IS 17067-series equivalent as the primary reference wherever BIS has published one.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0B3576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18" name="Shape 16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numeric figure in the regulation and a cross-referenced standard that may say something different is exactly the kind of silent conflict that causes site-level compliance disputes.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31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486400" cy="5486400"/>
          </a:xfrm>
          <a:prstGeom prst="ellipse">
            <a:avLst/>
          </a:prstGeom>
          <a:solidFill>
            <a:srgbClr val="0B3E9C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2801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0" kern="0" dirty="0">
                <a:solidFill>
                  <a:srgbClr val="FF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points, one deadline — 15.11.2026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Send the points that matter to your position — not all of them need to apply.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640080" y="2834640"/>
            <a:ext cx="2743200" cy="0"/>
          </a:xfrm>
          <a:prstGeom prst="line">
            <a:avLst/>
          </a:prstGeom>
          <a:noFill/>
          <a:ln w="25400">
            <a:solidFill>
              <a:srgbClr val="FF82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108960"/>
            <a:ext cx="10515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DCE9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note: these are draft points compiled from the source notification and draft List of Relevant Standards. They are not a substitute for the official text or legal/consulting advice. Select and adapt only what's relevant before sending.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5806440"/>
            <a:ext cx="11091672" cy="621792"/>
          </a:xfrm>
          <a:prstGeom prst="rect">
            <a:avLst>
              <a:gd name="adj" fmla="val 8824"/>
            </a:avLst>
          </a:prstGeom>
          <a:solidFill>
            <a:srgbClr val="0B3576"/>
          </a:solidFill>
          <a:ln/>
        </p:spPr>
      </p:sp>
      <p:sp>
        <p:nvSpPr>
          <p:cNvPr id="8" name="Shape 6"/>
          <p:cNvSpPr/>
          <p:nvPr/>
        </p:nvSpPr>
        <p:spPr>
          <a:xfrm>
            <a:off x="548640" y="5806440"/>
            <a:ext cx="1737360" cy="621792"/>
          </a:xfrm>
          <a:prstGeom prst="rect">
            <a:avLst>
              <a:gd name="adj" fmla="val 8824"/>
            </a:avLst>
          </a:prstGeom>
          <a:solidFill>
            <a:srgbClr val="FF8200"/>
          </a:solidFill>
          <a:ln/>
        </p:spPr>
      </p:sp>
      <p:sp>
        <p:nvSpPr>
          <p:cNvPr id="9" name="Shape 7"/>
          <p:cNvSpPr/>
          <p:nvPr/>
        </p:nvSpPr>
        <p:spPr>
          <a:xfrm>
            <a:off x="1371600" y="5806440"/>
            <a:ext cx="914400" cy="621792"/>
          </a:xfrm>
          <a:prstGeom prst="rect">
            <a:avLst/>
          </a:prstGeom>
          <a:solidFill>
            <a:srgbClr val="FF8200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5806440"/>
            <a:ext cx="1737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</a:t>
            </a:r>
            <a:endParaRPr lang="en-US" sz="13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514600" y="5843016"/>
            <a:ext cx="8942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Companion documents: the done-for-you covering letter + table (DOCX), and the DIY drafting worksheet — use this deck to walk a team through the points before finalising either.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List of Relevant Standards (CEA Safety &amp; Electric Supply Regs.) — Comments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085832" y="653796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slide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2026-10-07T23:42:40Z</dcterms:created>
  <dcterms:modified xsi:type="dcterms:W3CDTF">2026-10-07T23:42:40Z</dcterms:modified>
</cp:coreProperties>
</file>