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18B"/>
        </a:solidFill>
      </p:bgPr>
    </p:bg>
    <p:spTree>
      <p:nvGrpSpPr>
        <p:cNvPr id="15" name="Shape 15"/>
        <p:cNvGrpSpPr/>
        <p:nvPr/>
      </p:nvGrpSpPr>
      <p:grpSpPr>
        <a:xfrm>
          <a:off x="0" y="0"/>
          <a:ext cx="0" cy="0"/>
          <a:chOff x="0" y="0"/>
          <a:chExt cx="0" cy="0"/>
        </a:xfrm>
      </p:grpSpPr>
      <p:sp>
        <p:nvSpPr>
          <p:cNvPr id="16" name="Google Shape;16;p3"/>
          <p:cNvSpPr/>
          <p:nvPr/>
        </p:nvSpPr>
        <p:spPr>
          <a:xfrm>
            <a:off x="8778240" y="3291840"/>
            <a:ext cx="5943600" cy="5943600"/>
          </a:xfrm>
          <a:prstGeom prst="ellipse">
            <a:avLst/>
          </a:prstGeom>
          <a:solidFill>
            <a:srgbClr val="0B3E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640080" y="502920"/>
            <a:ext cx="10058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8200"/>
              </a:buClr>
              <a:buSzPts val="1400"/>
              <a:buFont typeface="Calibri"/>
              <a:buNone/>
            </a:pPr>
            <a:r>
              <a:rPr b="1" i="0" lang="en-US" sz="1400" u="none" cap="none" strike="noStrike">
                <a:solidFill>
                  <a:srgbClr val="FF8200"/>
                </a:solidFill>
                <a:latin typeface="Calibri"/>
                <a:ea typeface="Calibri"/>
                <a:cs typeface="Calibri"/>
                <a:sym typeface="Calibri"/>
              </a:rPr>
              <a:t>COMMENTS  •  READY TO ADAPT AND SEND</a:t>
            </a:r>
            <a:endParaRPr b="0" i="0" sz="1400" u="none" cap="none" strike="noStrike">
              <a:solidFill>
                <a:schemeClr val="dk1"/>
              </a:solidFill>
              <a:latin typeface="Calibri"/>
              <a:ea typeface="Calibri"/>
              <a:cs typeface="Calibri"/>
              <a:sym typeface="Calibri"/>
            </a:endParaRPr>
          </a:p>
        </p:txBody>
      </p:sp>
      <p:sp>
        <p:nvSpPr>
          <p:cNvPr id="18" name="Google Shape;18;p3"/>
          <p:cNvSpPr/>
          <p:nvPr/>
        </p:nvSpPr>
        <p:spPr>
          <a:xfrm>
            <a:off x="594360" y="960120"/>
            <a:ext cx="9875520" cy="1371600"/>
          </a:xfrm>
          <a:prstGeom prst="rect">
            <a:avLst/>
          </a:prstGeom>
          <a:noFill/>
          <a:ln>
            <a:noFill/>
          </a:ln>
        </p:spPr>
        <p:txBody>
          <a:bodyPr anchorCtr="0" anchor="ctr" bIns="0" lIns="0" spcFirstLastPara="1" rIns="0" wrap="square" tIns="0">
            <a:noAutofit/>
          </a:bodyPr>
          <a:lstStyle/>
          <a:p>
            <a:pPr indent="0" lvl="0" marL="0" marR="0" rtl="0" algn="l">
              <a:lnSpc>
                <a:spcPct val="112000"/>
              </a:lnSpc>
              <a:spcBef>
                <a:spcPts val="0"/>
              </a:spcBef>
              <a:spcAft>
                <a:spcPts val="0"/>
              </a:spcAft>
              <a:buClr>
                <a:srgbClr val="FFFFFF"/>
              </a:buClr>
              <a:buSzPts val="3000"/>
              <a:buFont typeface="Cambria"/>
              <a:buNone/>
            </a:pPr>
            <a:r>
              <a:rPr b="1" i="0" lang="en-US" sz="3000" u="none" cap="none" strike="noStrike">
                <a:solidFill>
                  <a:srgbClr val="FFFFFF"/>
                </a:solidFill>
                <a:latin typeface="Cambria"/>
                <a:ea typeface="Cambria"/>
                <a:cs typeface="Cambria"/>
                <a:sym typeface="Cambria"/>
              </a:rPr>
              <a:t>Comments on the Draft IEGC</a:t>
            </a:r>
            <a:endParaRPr b="0" i="0" sz="3000" u="none" cap="none" strike="noStrike">
              <a:solidFill>
                <a:schemeClr val="dk1"/>
              </a:solidFill>
              <a:latin typeface="Calibri"/>
              <a:ea typeface="Calibri"/>
              <a:cs typeface="Calibri"/>
              <a:sym typeface="Calibri"/>
            </a:endParaRPr>
          </a:p>
          <a:p>
            <a:pPr indent="0" lvl="0" marL="0" marR="0" rtl="0" algn="l">
              <a:lnSpc>
                <a:spcPct val="112000"/>
              </a:lnSpc>
              <a:spcBef>
                <a:spcPts val="0"/>
              </a:spcBef>
              <a:spcAft>
                <a:spcPts val="0"/>
              </a:spcAft>
              <a:buClr>
                <a:srgbClr val="FFFFFF"/>
              </a:buClr>
              <a:buSzPts val="3000"/>
              <a:buFont typeface="Cambria"/>
              <a:buNone/>
            </a:pPr>
            <a:r>
              <a:rPr b="1" i="0" lang="en-US" sz="3000" u="none" cap="none" strike="noStrike">
                <a:solidFill>
                  <a:srgbClr val="FFFFFF"/>
                </a:solidFill>
                <a:latin typeface="Cambria"/>
                <a:ea typeface="Cambria"/>
                <a:cs typeface="Cambria"/>
                <a:sym typeface="Cambria"/>
              </a:rPr>
              <a:t>(Second Amendment) Regulations, 2026</a:t>
            </a:r>
            <a:endParaRPr b="0" i="0" sz="3000" u="none" cap="none" strike="noStrike">
              <a:solidFill>
                <a:schemeClr val="dk1"/>
              </a:solidFill>
              <a:latin typeface="Calibri"/>
              <a:ea typeface="Calibri"/>
              <a:cs typeface="Calibri"/>
              <a:sym typeface="Calibri"/>
            </a:endParaRPr>
          </a:p>
        </p:txBody>
      </p:sp>
      <p:sp>
        <p:nvSpPr>
          <p:cNvPr id="19" name="Google Shape;19;p3"/>
          <p:cNvSpPr/>
          <p:nvPr/>
        </p:nvSpPr>
        <p:spPr>
          <a:xfrm>
            <a:off x="640080" y="2423160"/>
            <a:ext cx="98755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E9F7"/>
              </a:buClr>
              <a:buSzPts val="1600"/>
              <a:buFont typeface="Calibri"/>
              <a:buNone/>
            </a:pPr>
            <a:r>
              <a:rPr b="0" i="0" lang="en-US" sz="1600" u="none" cap="none" strike="noStrike">
                <a:solidFill>
                  <a:srgbClr val="DCE9F7"/>
                </a:solidFill>
                <a:latin typeface="Calibri"/>
                <a:ea typeface="Calibri"/>
                <a:cs typeface="Calibri"/>
                <a:sym typeface="Calibri"/>
              </a:rPr>
              <a:t>CERC Public Notice No. L-1/265/2022/CERC dated 21.09.2026</a:t>
            </a:r>
            <a:endParaRPr b="0" i="0" sz="1600" u="none" cap="none" strike="noStrike">
              <a:solidFill>
                <a:schemeClr val="dk1"/>
              </a:solidFill>
              <a:latin typeface="Calibri"/>
              <a:ea typeface="Calibri"/>
              <a:cs typeface="Calibri"/>
              <a:sym typeface="Calibri"/>
            </a:endParaRPr>
          </a:p>
        </p:txBody>
      </p:sp>
      <p:sp>
        <p:nvSpPr>
          <p:cNvPr id="20" name="Google Shape;20;p3"/>
          <p:cNvSpPr/>
          <p:nvPr/>
        </p:nvSpPr>
        <p:spPr>
          <a:xfrm>
            <a:off x="640080" y="3200400"/>
            <a:ext cx="3246120" cy="14173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822960" y="3291840"/>
            <a:ext cx="288036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US" sz="2200" u="none" cap="none" strike="noStrike">
                <a:solidFill>
                  <a:srgbClr val="FFFFFF"/>
                </a:solidFill>
                <a:latin typeface="Cambria"/>
                <a:ea typeface="Cambria"/>
                <a:cs typeface="Cambria"/>
                <a:sym typeface="Cambria"/>
              </a:rPr>
              <a:t>12</a:t>
            </a:r>
            <a:endParaRPr b="0" i="0" sz="2200" u="none" cap="none" strike="noStrike">
              <a:solidFill>
                <a:schemeClr val="dk1"/>
              </a:solidFill>
              <a:latin typeface="Calibri"/>
              <a:ea typeface="Calibri"/>
              <a:cs typeface="Calibri"/>
              <a:sym typeface="Calibri"/>
            </a:endParaRPr>
          </a:p>
        </p:txBody>
      </p:sp>
      <p:sp>
        <p:nvSpPr>
          <p:cNvPr id="22" name="Google Shape;22;p3"/>
          <p:cNvSpPr/>
          <p:nvPr/>
        </p:nvSpPr>
        <p:spPr>
          <a:xfrm>
            <a:off x="822960" y="3703320"/>
            <a:ext cx="2880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E9F7"/>
              </a:buClr>
              <a:buSzPts val="1400"/>
              <a:buFont typeface="Calibri"/>
              <a:buNone/>
            </a:pPr>
            <a:r>
              <a:rPr b="1" i="0" lang="en-US" sz="1400" u="none" cap="none" strike="noStrike">
                <a:solidFill>
                  <a:srgbClr val="DCE9F7"/>
                </a:solidFill>
                <a:latin typeface="Calibri"/>
                <a:ea typeface="Calibri"/>
                <a:cs typeface="Calibri"/>
                <a:sym typeface="Calibri"/>
              </a:rPr>
              <a:t>Points drafted</a:t>
            </a:r>
            <a:endParaRPr b="0" i="0" sz="1400" u="none" cap="none" strike="noStrike">
              <a:solidFill>
                <a:schemeClr val="dk1"/>
              </a:solidFill>
              <a:latin typeface="Calibri"/>
              <a:ea typeface="Calibri"/>
              <a:cs typeface="Calibri"/>
              <a:sym typeface="Calibri"/>
            </a:endParaRPr>
          </a:p>
        </p:txBody>
      </p:sp>
      <p:sp>
        <p:nvSpPr>
          <p:cNvPr id="23" name="Google Shape;23;p3"/>
          <p:cNvSpPr/>
          <p:nvPr/>
        </p:nvSpPr>
        <p:spPr>
          <a:xfrm>
            <a:off x="822960" y="4041648"/>
            <a:ext cx="288036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FC3E8"/>
              </a:buClr>
              <a:buSzPts val="1250"/>
              <a:buFont typeface="Calibri"/>
              <a:buNone/>
            </a:pPr>
            <a:r>
              <a:rPr b="0" i="1" lang="en-US" sz="1250" u="none" cap="none" strike="noStrike">
                <a:solidFill>
                  <a:srgbClr val="AFC3E8"/>
                </a:solidFill>
                <a:latin typeface="Calibri"/>
                <a:ea typeface="Calibri"/>
                <a:cs typeface="Calibri"/>
                <a:sym typeface="Calibri"/>
              </a:rPr>
              <a:t>Clause-referenced, ready to adapt</a:t>
            </a:r>
            <a:endParaRPr b="0" i="0" sz="1250" u="none" cap="none" strike="noStrike">
              <a:solidFill>
                <a:schemeClr val="dk1"/>
              </a:solidFill>
              <a:latin typeface="Calibri"/>
              <a:ea typeface="Calibri"/>
              <a:cs typeface="Calibri"/>
              <a:sym typeface="Calibri"/>
            </a:endParaRPr>
          </a:p>
        </p:txBody>
      </p:sp>
      <p:sp>
        <p:nvSpPr>
          <p:cNvPr id="24" name="Google Shape;24;p3"/>
          <p:cNvSpPr/>
          <p:nvPr/>
        </p:nvSpPr>
        <p:spPr>
          <a:xfrm>
            <a:off x="4114800" y="3200400"/>
            <a:ext cx="3246120" cy="1417320"/>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4297680" y="3291840"/>
            <a:ext cx="288036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US" sz="2200" u="none" cap="none" strike="noStrike">
                <a:solidFill>
                  <a:srgbClr val="FFFFFF"/>
                </a:solidFill>
                <a:latin typeface="Cambria"/>
                <a:ea typeface="Cambria"/>
                <a:cs typeface="Cambria"/>
                <a:sym typeface="Cambria"/>
              </a:rPr>
              <a:t>21.10.2026</a:t>
            </a:r>
            <a:endParaRPr b="0" i="0" sz="2200" u="none" cap="none" strike="noStrike">
              <a:solidFill>
                <a:schemeClr val="dk1"/>
              </a:solidFill>
              <a:latin typeface="Calibri"/>
              <a:ea typeface="Calibri"/>
              <a:cs typeface="Calibri"/>
              <a:sym typeface="Calibri"/>
            </a:endParaRPr>
          </a:p>
        </p:txBody>
      </p:sp>
      <p:sp>
        <p:nvSpPr>
          <p:cNvPr id="26" name="Google Shape;26;p3"/>
          <p:cNvSpPr/>
          <p:nvPr/>
        </p:nvSpPr>
        <p:spPr>
          <a:xfrm>
            <a:off x="4297680" y="3703320"/>
            <a:ext cx="2880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1DE"/>
              </a:buClr>
              <a:buSzPts val="1400"/>
              <a:buFont typeface="Calibri"/>
              <a:buNone/>
            </a:pPr>
            <a:r>
              <a:rPr b="1" i="0" lang="en-US" sz="1400" u="none" cap="none" strike="noStrike">
                <a:solidFill>
                  <a:srgbClr val="FFF1DE"/>
                </a:solidFill>
                <a:latin typeface="Calibri"/>
                <a:ea typeface="Calibri"/>
                <a:cs typeface="Calibri"/>
                <a:sym typeface="Calibri"/>
              </a:rPr>
              <a:t>Deadline</a:t>
            </a:r>
            <a:endParaRPr b="0" i="0" sz="1400" u="none" cap="none" strike="noStrike">
              <a:solidFill>
                <a:schemeClr val="dk1"/>
              </a:solidFill>
              <a:latin typeface="Calibri"/>
              <a:ea typeface="Calibri"/>
              <a:cs typeface="Calibri"/>
              <a:sym typeface="Calibri"/>
            </a:endParaRPr>
          </a:p>
        </p:txBody>
      </p:sp>
      <p:sp>
        <p:nvSpPr>
          <p:cNvPr id="27" name="Google Shape;27;p3"/>
          <p:cNvSpPr/>
          <p:nvPr/>
        </p:nvSpPr>
        <p:spPr>
          <a:xfrm>
            <a:off x="4297680" y="4041648"/>
            <a:ext cx="288036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E7C7"/>
              </a:buClr>
              <a:buSzPts val="1250"/>
              <a:buFont typeface="Calibri"/>
              <a:buNone/>
            </a:pPr>
            <a:r>
              <a:rPr b="0" i="1" lang="en-US" sz="1250" u="none" cap="none" strike="noStrike">
                <a:solidFill>
                  <a:srgbClr val="FFE7C7"/>
                </a:solidFill>
                <a:latin typeface="Calibri"/>
                <a:ea typeface="Calibri"/>
                <a:cs typeface="Calibri"/>
                <a:sym typeface="Calibri"/>
              </a:rPr>
              <a:t>Send well before this date</a:t>
            </a:r>
            <a:endParaRPr b="0" i="0" sz="1250" u="none" cap="none" strike="noStrike">
              <a:solidFill>
                <a:schemeClr val="dk1"/>
              </a:solidFill>
              <a:latin typeface="Calibri"/>
              <a:ea typeface="Calibri"/>
              <a:cs typeface="Calibri"/>
              <a:sym typeface="Calibri"/>
            </a:endParaRPr>
          </a:p>
        </p:txBody>
      </p:sp>
      <p:sp>
        <p:nvSpPr>
          <p:cNvPr id="28" name="Google Shape;28;p3"/>
          <p:cNvSpPr/>
          <p:nvPr/>
        </p:nvSpPr>
        <p:spPr>
          <a:xfrm>
            <a:off x="7589520" y="3200400"/>
            <a:ext cx="3246120" cy="14173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7772400" y="3291840"/>
            <a:ext cx="288036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US" sz="2200" u="none" cap="none" strike="noStrike">
                <a:solidFill>
                  <a:srgbClr val="FFFFFF"/>
                </a:solidFill>
                <a:latin typeface="Cambria"/>
                <a:ea typeface="Cambria"/>
                <a:cs typeface="Cambria"/>
                <a:sym typeface="Cambria"/>
              </a:rPr>
              <a:t>2 + portal</a:t>
            </a:r>
            <a:endParaRPr b="0" i="0" sz="2200" u="none" cap="none" strike="noStrike">
              <a:solidFill>
                <a:schemeClr val="dk1"/>
              </a:solidFill>
              <a:latin typeface="Calibri"/>
              <a:ea typeface="Calibri"/>
              <a:cs typeface="Calibri"/>
              <a:sym typeface="Calibri"/>
            </a:endParaRPr>
          </a:p>
        </p:txBody>
      </p:sp>
      <p:sp>
        <p:nvSpPr>
          <p:cNvPr id="30" name="Google Shape;30;p3"/>
          <p:cNvSpPr/>
          <p:nvPr/>
        </p:nvSpPr>
        <p:spPr>
          <a:xfrm>
            <a:off x="7772400" y="3703320"/>
            <a:ext cx="2880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E9F7"/>
              </a:buClr>
              <a:buSzPts val="1400"/>
              <a:buFont typeface="Calibri"/>
              <a:buNone/>
            </a:pPr>
            <a:r>
              <a:rPr b="1" i="0" lang="en-US" sz="1400" u="none" cap="none" strike="noStrike">
                <a:solidFill>
                  <a:srgbClr val="DCE9F7"/>
                </a:solidFill>
                <a:latin typeface="Calibri"/>
                <a:ea typeface="Calibri"/>
                <a:cs typeface="Calibri"/>
                <a:sym typeface="Calibri"/>
              </a:rPr>
              <a:t>Channels</a:t>
            </a:r>
            <a:endParaRPr b="0" i="0" sz="1400" u="none" cap="none" strike="noStrike">
              <a:solidFill>
                <a:schemeClr val="dk1"/>
              </a:solidFill>
              <a:latin typeface="Calibri"/>
              <a:ea typeface="Calibri"/>
              <a:cs typeface="Calibri"/>
              <a:sym typeface="Calibri"/>
            </a:endParaRPr>
          </a:p>
        </p:txBody>
      </p:sp>
      <p:sp>
        <p:nvSpPr>
          <p:cNvPr id="31" name="Google Shape;31;p3"/>
          <p:cNvSpPr/>
          <p:nvPr/>
        </p:nvSpPr>
        <p:spPr>
          <a:xfrm>
            <a:off x="7772400" y="4041648"/>
            <a:ext cx="288036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FC3E8"/>
              </a:buClr>
              <a:buSzPts val="1250"/>
              <a:buFont typeface="Calibri"/>
              <a:buNone/>
            </a:pPr>
            <a:r>
              <a:rPr b="0" i="1" lang="en-US" sz="1250" u="none" cap="none" strike="noStrike">
                <a:solidFill>
                  <a:srgbClr val="AFC3E8"/>
                </a:solidFill>
                <a:latin typeface="Calibri"/>
                <a:ea typeface="Calibri"/>
                <a:cs typeface="Calibri"/>
                <a:sym typeface="Calibri"/>
              </a:rPr>
              <a:t>secy@ / shilpa@cercind.gov.in; SAUDAMINI</a:t>
            </a:r>
            <a:endParaRPr b="0" i="0" sz="1250" u="none" cap="none" strike="noStrike">
              <a:solidFill>
                <a:schemeClr val="dk1"/>
              </a:solidFill>
              <a:latin typeface="Calibri"/>
              <a:ea typeface="Calibri"/>
              <a:cs typeface="Calibri"/>
              <a:sym typeface="Calibri"/>
            </a:endParaRPr>
          </a:p>
        </p:txBody>
      </p:sp>
      <p:sp>
        <p:nvSpPr>
          <p:cNvPr id="32" name="Google Shape;32;p3"/>
          <p:cNvSpPr/>
          <p:nvPr/>
        </p:nvSpPr>
        <p:spPr>
          <a:xfrm>
            <a:off x="548640" y="5806440"/>
            <a:ext cx="11091672" cy="621792"/>
          </a:xfrm>
          <a:prstGeom prst="rect">
            <a:avLst/>
          </a:prstGeom>
          <a:solidFill>
            <a:srgbClr val="0B35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36" name="Google Shape;36;p3"/>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These are clarificatory and drafting points any affected entity could raise, not advocacy for one position. Review and adapt before sending.</a:t>
            </a:r>
            <a:endParaRPr b="0" i="0" sz="1400" u="none" cap="none" strike="noStrike">
              <a:solidFill>
                <a:schemeClr val="dk1"/>
              </a:solidFill>
              <a:latin typeface="Calibri"/>
              <a:ea typeface="Calibri"/>
              <a:cs typeface="Calibri"/>
              <a:sym typeface="Calibri"/>
            </a:endParaRPr>
          </a:p>
        </p:txBody>
      </p:sp>
      <p:sp>
        <p:nvSpPr>
          <p:cNvPr id="37" name="Google Shape;37;p3"/>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D9"/>
              </a:buClr>
              <a:buSzPts val="900"/>
              <a:buFont typeface="Calibri"/>
              <a:buNone/>
            </a:pPr>
            <a:r>
              <a:rPr b="0" i="1" lang="en-US" sz="900" u="none" cap="none" strike="noStrike">
                <a:solidFill>
                  <a:srgbClr val="9FB3D9"/>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38" name="Google Shape;38;p3"/>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FB3D9"/>
              </a:buClr>
              <a:buSzPts val="900"/>
              <a:buFont typeface="Calibri"/>
              <a:buNone/>
            </a:pPr>
            <a:r>
              <a:rPr b="0" i="0" lang="en-US" sz="900" u="none" cap="none" strike="noStrike">
                <a:solidFill>
                  <a:srgbClr val="9FB3D9"/>
                </a:solidFill>
                <a:latin typeface="Calibri"/>
                <a:ea typeface="Calibri"/>
                <a:cs typeface="Calibri"/>
                <a:sym typeface="Calibri"/>
              </a:rPr>
              <a:t>Slide 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 name="Shape 43"/>
        <p:cNvGrpSpPr/>
        <p:nvPr/>
      </p:nvGrpSpPr>
      <p:grpSpPr>
        <a:xfrm>
          <a:off x="0" y="0"/>
          <a:ext cx="0" cy="0"/>
          <a:chOff x="0" y="0"/>
          <a:chExt cx="0" cy="0"/>
        </a:xfrm>
      </p:grpSpPr>
      <p:sp>
        <p:nvSpPr>
          <p:cNvPr id="44" name="Google Shape;44;p4"/>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2500"/>
              <a:buFont typeface="Cambria"/>
              <a:buNone/>
            </a:pPr>
            <a:r>
              <a:rPr b="1" i="0" lang="en-US" sz="2500" u="none" cap="none" strike="noStrike">
                <a:solidFill>
                  <a:srgbClr val="00318B"/>
                </a:solidFill>
                <a:latin typeface="Cambria"/>
                <a:ea typeface="Cambria"/>
                <a:cs typeface="Cambria"/>
                <a:sym typeface="Cambria"/>
              </a:rPr>
              <a:t>How to Use This Deck</a:t>
            </a:r>
            <a:endParaRPr b="0" i="0" sz="2500" u="none" cap="none" strike="noStrike">
              <a:solidFill>
                <a:schemeClr val="dk1"/>
              </a:solidFill>
              <a:latin typeface="Calibri"/>
              <a:ea typeface="Calibri"/>
              <a:cs typeface="Calibri"/>
              <a:sym typeface="Calibri"/>
            </a:endParaRPr>
          </a:p>
        </p:txBody>
      </p:sp>
      <p:sp>
        <p:nvSpPr>
          <p:cNvPr id="45" name="Google Shape;45;p4"/>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Turning these points into an actual submission</a:t>
            </a:r>
            <a:endParaRPr b="0" i="0" sz="1400" u="none" cap="none" strike="noStrike">
              <a:solidFill>
                <a:schemeClr val="dk1"/>
              </a:solidFill>
              <a:latin typeface="Calibri"/>
              <a:ea typeface="Calibri"/>
              <a:cs typeface="Calibri"/>
              <a:sym typeface="Calibri"/>
            </a:endParaRPr>
          </a:p>
        </p:txBody>
      </p:sp>
      <p:sp>
        <p:nvSpPr>
          <p:cNvPr id="46" name="Google Shape;46;p4"/>
          <p:cNvSpPr/>
          <p:nvPr/>
        </p:nvSpPr>
        <p:spPr>
          <a:xfrm>
            <a:off x="548640" y="1280160"/>
            <a:ext cx="11091672" cy="91440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777240" y="1371600"/>
            <a:ext cx="23774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600"/>
              <a:buFont typeface="Cambria"/>
              <a:buNone/>
            </a:pPr>
            <a:r>
              <a:rPr b="1" i="0" lang="en-US" sz="1600" u="none" cap="none" strike="noStrike">
                <a:solidFill>
                  <a:srgbClr val="00318B"/>
                </a:solidFill>
                <a:latin typeface="Cambria"/>
                <a:ea typeface="Cambria"/>
                <a:cs typeface="Cambria"/>
                <a:sym typeface="Cambria"/>
              </a:rPr>
              <a:t>1. Review</a:t>
            </a:r>
            <a:endParaRPr b="0" i="0" sz="1600" u="none" cap="none" strike="noStrike">
              <a:solidFill>
                <a:schemeClr val="dk1"/>
              </a:solidFill>
              <a:latin typeface="Calibri"/>
              <a:ea typeface="Calibri"/>
              <a:cs typeface="Calibri"/>
              <a:sym typeface="Calibri"/>
            </a:endParaRPr>
          </a:p>
        </p:txBody>
      </p:sp>
      <p:sp>
        <p:nvSpPr>
          <p:cNvPr id="48" name="Google Shape;48;p4"/>
          <p:cNvSpPr/>
          <p:nvPr/>
        </p:nvSpPr>
        <p:spPr>
          <a:xfrm>
            <a:off x="3291840" y="1371600"/>
            <a:ext cx="8138160" cy="73152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Go through the 12 points and mark the ones that affect your organisation's operations or cash flows.</a:t>
            </a:r>
            <a:endParaRPr b="0" i="0" sz="1400" u="none" cap="none" strike="noStrike">
              <a:solidFill>
                <a:schemeClr val="dk1"/>
              </a:solidFill>
              <a:latin typeface="Calibri"/>
              <a:ea typeface="Calibri"/>
              <a:cs typeface="Calibri"/>
              <a:sym typeface="Calibri"/>
            </a:endParaRPr>
          </a:p>
        </p:txBody>
      </p:sp>
      <p:sp>
        <p:nvSpPr>
          <p:cNvPr id="49" name="Google Shape;49;p4"/>
          <p:cNvSpPr/>
          <p:nvPr/>
        </p:nvSpPr>
        <p:spPr>
          <a:xfrm>
            <a:off x="548640" y="2331720"/>
            <a:ext cx="11091672" cy="91440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777240" y="2423160"/>
            <a:ext cx="23774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600"/>
              <a:buFont typeface="Cambria"/>
              <a:buNone/>
            </a:pPr>
            <a:r>
              <a:rPr b="1" i="0" lang="en-US" sz="1600" u="none" cap="none" strike="noStrike">
                <a:solidFill>
                  <a:srgbClr val="00318B"/>
                </a:solidFill>
                <a:latin typeface="Cambria"/>
                <a:ea typeface="Cambria"/>
                <a:cs typeface="Cambria"/>
                <a:sym typeface="Cambria"/>
              </a:rPr>
              <a:t>2. Adapt</a:t>
            </a:r>
            <a:endParaRPr b="0" i="0" sz="1600" u="none" cap="none" strike="noStrike">
              <a:solidFill>
                <a:schemeClr val="dk1"/>
              </a:solidFill>
              <a:latin typeface="Calibri"/>
              <a:ea typeface="Calibri"/>
              <a:cs typeface="Calibri"/>
              <a:sym typeface="Calibri"/>
            </a:endParaRPr>
          </a:p>
        </p:txBody>
      </p:sp>
      <p:sp>
        <p:nvSpPr>
          <p:cNvPr id="51" name="Google Shape;51;p4"/>
          <p:cNvSpPr/>
          <p:nvPr/>
        </p:nvSpPr>
        <p:spPr>
          <a:xfrm>
            <a:off x="3291840" y="2423160"/>
            <a:ext cx="8138160" cy="73152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Add your own facts, such as unit sizes, contract terms or past RLDC decisions. A specific example carries more weight than a generic point.</a:t>
            </a:r>
            <a:endParaRPr b="0" i="0" sz="1400" u="none" cap="none" strike="noStrike">
              <a:solidFill>
                <a:schemeClr val="dk1"/>
              </a:solidFill>
              <a:latin typeface="Calibri"/>
              <a:ea typeface="Calibri"/>
              <a:cs typeface="Calibri"/>
              <a:sym typeface="Calibri"/>
            </a:endParaRPr>
          </a:p>
        </p:txBody>
      </p:sp>
      <p:sp>
        <p:nvSpPr>
          <p:cNvPr id="52" name="Google Shape;52;p4"/>
          <p:cNvSpPr/>
          <p:nvPr/>
        </p:nvSpPr>
        <p:spPr>
          <a:xfrm>
            <a:off x="548640" y="3383280"/>
            <a:ext cx="11091672" cy="91440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p:nvPr/>
        </p:nvSpPr>
        <p:spPr>
          <a:xfrm>
            <a:off x="777240" y="3474720"/>
            <a:ext cx="23774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600"/>
              <a:buFont typeface="Cambria"/>
              <a:buNone/>
            </a:pPr>
            <a:r>
              <a:rPr b="1" i="0" lang="en-US" sz="1600" u="none" cap="none" strike="noStrike">
                <a:solidFill>
                  <a:srgbClr val="00318B"/>
                </a:solidFill>
                <a:latin typeface="Cambria"/>
                <a:ea typeface="Cambria"/>
                <a:cs typeface="Cambria"/>
                <a:sym typeface="Cambria"/>
              </a:rPr>
              <a:t>3. Consolidate</a:t>
            </a:r>
            <a:endParaRPr b="0" i="0" sz="1600" u="none" cap="none" strike="noStrike">
              <a:solidFill>
                <a:schemeClr val="dk1"/>
              </a:solidFill>
              <a:latin typeface="Calibri"/>
              <a:ea typeface="Calibri"/>
              <a:cs typeface="Calibri"/>
              <a:sym typeface="Calibri"/>
            </a:endParaRPr>
          </a:p>
        </p:txBody>
      </p:sp>
      <p:sp>
        <p:nvSpPr>
          <p:cNvPr id="54" name="Google Shape;54;p4"/>
          <p:cNvSpPr/>
          <p:nvPr/>
        </p:nvSpPr>
        <p:spPr>
          <a:xfrm>
            <a:off x="3291840" y="3474720"/>
            <a:ext cx="8138160" cy="73152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Put the selected points into the covering-letter template in the companion Done-for-you DOCX.</a:t>
            </a:r>
            <a:endParaRPr b="0" i="0" sz="1400" u="none" cap="none" strike="noStrike">
              <a:solidFill>
                <a:schemeClr val="dk1"/>
              </a:solidFill>
              <a:latin typeface="Calibri"/>
              <a:ea typeface="Calibri"/>
              <a:cs typeface="Calibri"/>
              <a:sym typeface="Calibri"/>
            </a:endParaRPr>
          </a:p>
        </p:txBody>
      </p:sp>
      <p:sp>
        <p:nvSpPr>
          <p:cNvPr id="55" name="Google Shape;55;p4"/>
          <p:cNvSpPr/>
          <p:nvPr/>
        </p:nvSpPr>
        <p:spPr>
          <a:xfrm>
            <a:off x="548640" y="4434840"/>
            <a:ext cx="11091672" cy="91440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777240" y="4526280"/>
            <a:ext cx="23774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600"/>
              <a:buFont typeface="Cambria"/>
              <a:buNone/>
            </a:pPr>
            <a:r>
              <a:rPr b="1" i="0" lang="en-US" sz="1600" u="none" cap="none" strike="noStrike">
                <a:solidFill>
                  <a:srgbClr val="00318B"/>
                </a:solidFill>
                <a:latin typeface="Cambria"/>
                <a:ea typeface="Cambria"/>
                <a:cs typeface="Cambria"/>
                <a:sym typeface="Cambria"/>
              </a:rPr>
              <a:t>4. Send early</a:t>
            </a:r>
            <a:endParaRPr b="0" i="0" sz="1600" u="none" cap="none" strike="noStrike">
              <a:solidFill>
                <a:schemeClr val="dk1"/>
              </a:solidFill>
              <a:latin typeface="Calibri"/>
              <a:ea typeface="Calibri"/>
              <a:cs typeface="Calibri"/>
              <a:sym typeface="Calibri"/>
            </a:endParaRPr>
          </a:p>
        </p:txBody>
      </p:sp>
      <p:sp>
        <p:nvSpPr>
          <p:cNvPr id="57" name="Google Shape;57;p4"/>
          <p:cNvSpPr/>
          <p:nvPr/>
        </p:nvSpPr>
        <p:spPr>
          <a:xfrm>
            <a:off x="3291840" y="4526280"/>
            <a:ext cx="8138160" cy="73152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Email both CERC addresses or upload on SAUDAMINI before 21.10.2026. Keep the acknowledgement.</a:t>
            </a:r>
            <a:endParaRPr b="0" i="0" sz="1400" u="none" cap="none" strike="noStrike">
              <a:solidFill>
                <a:schemeClr val="dk1"/>
              </a:solidFill>
              <a:latin typeface="Calibri"/>
              <a:ea typeface="Calibri"/>
              <a:cs typeface="Calibri"/>
              <a:sym typeface="Calibri"/>
            </a:endParaRPr>
          </a:p>
        </p:txBody>
      </p:sp>
      <p:sp>
        <p:nvSpPr>
          <p:cNvPr id="58" name="Google Shape;58;p4"/>
          <p:cNvSpPr/>
          <p:nvPr/>
        </p:nvSpPr>
        <p:spPr>
          <a:xfrm>
            <a:off x="548640" y="5806440"/>
            <a:ext cx="11091672" cy="621792"/>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62" name="Google Shape;62;p4"/>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Quote the Public Notice number and the exact draft paragraph (e.g. “Para 11, new Reg 30A(1)(b)”) so your comment can be traced to the text.</a:t>
            </a:r>
            <a:endParaRPr b="0" i="0" sz="1400" u="none" cap="none" strike="noStrike">
              <a:solidFill>
                <a:schemeClr val="dk1"/>
              </a:solidFill>
              <a:latin typeface="Calibri"/>
              <a:ea typeface="Calibri"/>
              <a:cs typeface="Calibri"/>
              <a:sym typeface="Calibri"/>
            </a:endParaRPr>
          </a:p>
        </p:txBody>
      </p:sp>
      <p:sp>
        <p:nvSpPr>
          <p:cNvPr id="63" name="Google Shape;63;p4"/>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900"/>
              <a:buFont typeface="Calibri"/>
              <a:buNone/>
            </a:pPr>
            <a:r>
              <a:rPr b="0" i="1" lang="en-US" sz="900" u="none" cap="none" strike="noStrike">
                <a:solidFill>
                  <a:srgbClr val="5A6472"/>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64" name="Google Shape;64;p4"/>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A6472"/>
              </a:buClr>
              <a:buSzPts val="900"/>
              <a:buFont typeface="Calibri"/>
              <a:buNone/>
            </a:pPr>
            <a:r>
              <a:rPr b="0" i="0" lang="en-US" sz="900" u="none" cap="none" strike="noStrike">
                <a:solidFill>
                  <a:srgbClr val="5A6472"/>
                </a:solidFill>
                <a:latin typeface="Calibri"/>
                <a:ea typeface="Calibri"/>
                <a:cs typeface="Calibri"/>
                <a:sym typeface="Calibri"/>
              </a:rPr>
              <a:t>Slide 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18B"/>
        </a:solidFill>
      </p:bgPr>
    </p:bg>
    <p:spTree>
      <p:nvGrpSpPr>
        <p:cNvPr id="69" name="Shape 69"/>
        <p:cNvGrpSpPr/>
        <p:nvPr/>
      </p:nvGrpSpPr>
      <p:grpSpPr>
        <a:xfrm>
          <a:off x="0" y="0"/>
          <a:ext cx="0" cy="0"/>
          <a:chOff x="0" y="0"/>
          <a:chExt cx="0" cy="0"/>
        </a:xfrm>
      </p:grpSpPr>
      <p:sp>
        <p:nvSpPr>
          <p:cNvPr id="70" name="Google Shape;70;p5"/>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500"/>
              <a:buFont typeface="Cambria"/>
              <a:buNone/>
            </a:pPr>
            <a:r>
              <a:rPr b="1" i="0" lang="en-US" sz="2500" u="none" cap="none" strike="noStrike">
                <a:solidFill>
                  <a:srgbClr val="FFFFFF"/>
                </a:solidFill>
                <a:latin typeface="Cambria"/>
                <a:ea typeface="Cambria"/>
                <a:cs typeface="Cambria"/>
                <a:sym typeface="Cambria"/>
              </a:rPr>
              <a:t>Points 1–2</a:t>
            </a:r>
            <a:endParaRPr b="0" i="0" sz="2500" u="none" cap="none" strike="noStrike">
              <a:solidFill>
                <a:schemeClr val="dk1"/>
              </a:solidFill>
              <a:latin typeface="Calibri"/>
              <a:ea typeface="Calibri"/>
              <a:cs typeface="Calibri"/>
              <a:sym typeface="Calibri"/>
            </a:endParaRPr>
          </a:p>
        </p:txBody>
      </p:sp>
      <p:sp>
        <p:nvSpPr>
          <p:cNvPr id="71" name="Google Shape;71;p5"/>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E9F7"/>
              </a:buClr>
              <a:buSzPts val="1400"/>
              <a:buFont typeface="Calibri"/>
              <a:buNone/>
            </a:pPr>
            <a:r>
              <a:rPr b="0" i="1" lang="en-US" sz="1400" u="none" cap="none" strike="noStrike">
                <a:solidFill>
                  <a:srgbClr val="DCE9F7"/>
                </a:solidFill>
                <a:latin typeface="Calibri"/>
                <a:ea typeface="Calibri"/>
                <a:cs typeface="Calibri"/>
                <a:sym typeface="Calibri"/>
              </a:rPr>
              <a:t>Same wording as the Done-for-you letter — adapt before sending</a:t>
            </a:r>
            <a:endParaRPr b="0" i="0" sz="1400" u="none" cap="none" strike="noStrike">
              <a:solidFill>
                <a:schemeClr val="dk1"/>
              </a:solidFill>
              <a:latin typeface="Calibri"/>
              <a:ea typeface="Calibri"/>
              <a:cs typeface="Calibri"/>
              <a:sym typeface="Calibri"/>
            </a:endParaRPr>
          </a:p>
        </p:txBody>
      </p:sp>
      <p:sp>
        <p:nvSpPr>
          <p:cNvPr id="72" name="Google Shape;72;p5"/>
          <p:cNvSpPr/>
          <p:nvPr/>
        </p:nvSpPr>
        <p:spPr>
          <a:xfrm>
            <a:off x="548640" y="1234440"/>
            <a:ext cx="11091672" cy="21031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p:nvPr/>
        </p:nvSpPr>
        <p:spPr>
          <a:xfrm>
            <a:off x="777240" y="143560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5"/>
          <p:cNvSpPr/>
          <p:nvPr/>
        </p:nvSpPr>
        <p:spPr>
          <a:xfrm>
            <a:off x="777240" y="143560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75" name="Google Shape;75;p5"/>
          <p:cNvSpPr/>
          <p:nvPr/>
        </p:nvSpPr>
        <p:spPr>
          <a:xfrm>
            <a:off x="1417320" y="137160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00"/>
              <a:buFont typeface="Cambria"/>
              <a:buNone/>
            </a:pPr>
            <a:r>
              <a:rPr b="1" i="0" lang="en-US" sz="1700" u="none" cap="none" strike="noStrike">
                <a:solidFill>
                  <a:srgbClr val="FFFFFF"/>
                </a:solidFill>
                <a:latin typeface="Cambria"/>
                <a:ea typeface="Cambria"/>
                <a:cs typeface="Cambria"/>
                <a:sym typeface="Cambria"/>
              </a:rPr>
              <a:t>Correct the year in the repeal clause</a:t>
            </a:r>
            <a:endParaRPr b="0" i="0" sz="1700" u="none" cap="none" strike="noStrike">
              <a:solidFill>
                <a:schemeClr val="dk1"/>
              </a:solidFill>
              <a:latin typeface="Calibri"/>
              <a:ea typeface="Calibri"/>
              <a:cs typeface="Calibri"/>
              <a:sym typeface="Calibri"/>
            </a:endParaRPr>
          </a:p>
        </p:txBody>
      </p:sp>
      <p:sp>
        <p:nvSpPr>
          <p:cNvPr id="76" name="Google Shape;76;p5"/>
          <p:cNvSpPr/>
          <p:nvPr/>
        </p:nvSpPr>
        <p:spPr>
          <a:xfrm>
            <a:off x="1417320" y="169164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FC3E8"/>
              </a:buClr>
              <a:buSzPts val="1400"/>
              <a:buFont typeface="Calibri"/>
              <a:buNone/>
            </a:pPr>
            <a:r>
              <a:rPr b="0" i="1" lang="en-US" sz="1400" u="none" cap="none" strike="noStrike">
                <a:solidFill>
                  <a:srgbClr val="AFC3E8"/>
                </a:solidFill>
                <a:latin typeface="Calibri"/>
                <a:ea typeface="Calibri"/>
                <a:cs typeface="Calibri"/>
                <a:sym typeface="Calibri"/>
              </a:rPr>
              <a:t>Para 17 — new Reg 59(5)</a:t>
            </a:r>
            <a:endParaRPr b="0" i="0" sz="1400" u="none" cap="none" strike="noStrike">
              <a:solidFill>
                <a:schemeClr val="dk1"/>
              </a:solidFill>
              <a:latin typeface="Calibri"/>
              <a:ea typeface="Calibri"/>
              <a:cs typeface="Calibri"/>
              <a:sym typeface="Calibri"/>
            </a:endParaRPr>
          </a:p>
        </p:txBody>
      </p:sp>
      <p:sp>
        <p:nvSpPr>
          <p:cNvPr id="77" name="Google Shape;77;p5"/>
          <p:cNvSpPr/>
          <p:nvPr/>
        </p:nvSpPr>
        <p:spPr>
          <a:xfrm>
            <a:off x="1417320" y="201168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Reg 59(5) says the 2009 Congestion Regulations stand repealed from the effectiveness of the “IEGC (Second Amendment) Regulations, 2025”. This should read “2026”. The Commission may also add a savings clause so that congestion charges already levied or accrued under the 2009 Regulations stay recoverable after the repeal.</a:t>
            </a:r>
            <a:endParaRPr b="0" i="0" sz="1400" u="none" cap="none" strike="noStrike">
              <a:solidFill>
                <a:schemeClr val="dk1"/>
              </a:solidFill>
              <a:latin typeface="Calibri"/>
              <a:ea typeface="Calibri"/>
              <a:cs typeface="Calibri"/>
              <a:sym typeface="Calibri"/>
            </a:endParaRPr>
          </a:p>
        </p:txBody>
      </p:sp>
      <p:sp>
        <p:nvSpPr>
          <p:cNvPr id="78" name="Google Shape;78;p5"/>
          <p:cNvSpPr/>
          <p:nvPr/>
        </p:nvSpPr>
        <p:spPr>
          <a:xfrm>
            <a:off x="548640" y="3474720"/>
            <a:ext cx="11091672" cy="21031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a:off x="777240" y="367588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5"/>
          <p:cNvSpPr/>
          <p:nvPr/>
        </p:nvSpPr>
        <p:spPr>
          <a:xfrm>
            <a:off x="777240" y="367588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81" name="Google Shape;81;p5"/>
          <p:cNvSpPr/>
          <p:nvPr/>
        </p:nvSpPr>
        <p:spPr>
          <a:xfrm>
            <a:off x="1417320" y="361188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00"/>
              <a:buFont typeface="Cambria"/>
              <a:buNone/>
            </a:pPr>
            <a:r>
              <a:rPr b="1" i="0" lang="en-US" sz="1700" u="none" cap="none" strike="noStrike">
                <a:solidFill>
                  <a:srgbClr val="FFFFFF"/>
                </a:solidFill>
                <a:latin typeface="Cambria"/>
                <a:ea typeface="Cambria"/>
                <a:cs typeface="Cambria"/>
                <a:sym typeface="Cambria"/>
              </a:rPr>
              <a:t>State the full revised time-block phrases</a:t>
            </a:r>
            <a:endParaRPr b="0" i="0" sz="1700" u="none" cap="none" strike="noStrike">
              <a:solidFill>
                <a:schemeClr val="dk1"/>
              </a:solidFill>
              <a:latin typeface="Calibri"/>
              <a:ea typeface="Calibri"/>
              <a:cs typeface="Calibri"/>
              <a:sym typeface="Calibri"/>
            </a:endParaRPr>
          </a:p>
        </p:txBody>
      </p:sp>
      <p:sp>
        <p:nvSpPr>
          <p:cNvPr id="82" name="Google Shape;82;p5"/>
          <p:cNvSpPr/>
          <p:nvPr/>
        </p:nvSpPr>
        <p:spPr>
          <a:xfrm>
            <a:off x="1417320" y="393192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FC3E8"/>
              </a:buClr>
              <a:buSzPts val="1400"/>
              <a:buFont typeface="Calibri"/>
              <a:buNone/>
            </a:pPr>
            <a:r>
              <a:rPr b="0" i="1" lang="en-US" sz="1400" u="none" cap="none" strike="noStrike">
                <a:solidFill>
                  <a:srgbClr val="AFC3E8"/>
                </a:solidFill>
                <a:latin typeface="Calibri"/>
                <a:ea typeface="Calibri"/>
                <a:cs typeface="Calibri"/>
                <a:sym typeface="Calibri"/>
              </a:rPr>
              <a:t>Para 16(A) &amp; 16(B) — Regs 48, 49 time blocks</a:t>
            </a:r>
            <a:endParaRPr b="0" i="0" sz="1400" u="none" cap="none" strike="noStrike">
              <a:solidFill>
                <a:schemeClr val="dk1"/>
              </a:solidFill>
              <a:latin typeface="Calibri"/>
              <a:ea typeface="Calibri"/>
              <a:cs typeface="Calibri"/>
              <a:sym typeface="Calibri"/>
            </a:endParaRPr>
          </a:p>
        </p:txBody>
      </p:sp>
      <p:sp>
        <p:nvSpPr>
          <p:cNvPr id="83" name="Google Shape;83;p5"/>
          <p:cNvSpPr/>
          <p:nvPr/>
        </p:nvSpPr>
        <p:spPr>
          <a:xfrm>
            <a:off x="1417320" y="425196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Phase-1 replaces “8th” with “6th”. Phase-2 replaces “7th” with “5th”. Swapping single ordinals leaves the combined phrase (e.g. “7th or 8th time block”) unclear once Phase-1 has been applied. We suggest substituting the whole phrase: “6th or 7th time block” until 31.03.2027 and “5th or 6th time block” from 01.04.2027, as set out in EM para 20.25. Para 1 should also state that Para 16(A) stops applying from 01.04.2027.</a:t>
            </a:r>
            <a:endParaRPr b="0" i="0" sz="1400" u="none" cap="none" strike="noStrike">
              <a:solidFill>
                <a:schemeClr val="dk1"/>
              </a:solidFill>
              <a:latin typeface="Calibri"/>
              <a:ea typeface="Calibri"/>
              <a:cs typeface="Calibri"/>
              <a:sym typeface="Calibri"/>
            </a:endParaRPr>
          </a:p>
        </p:txBody>
      </p:sp>
      <p:sp>
        <p:nvSpPr>
          <p:cNvPr id="84" name="Google Shape;84;p5"/>
          <p:cNvSpPr/>
          <p:nvPr/>
        </p:nvSpPr>
        <p:spPr>
          <a:xfrm>
            <a:off x="548640" y="5806440"/>
            <a:ext cx="11091672" cy="621792"/>
          </a:xfrm>
          <a:prstGeom prst="rect">
            <a:avLst/>
          </a:prstGeom>
          <a:solidFill>
            <a:srgbClr val="0B35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88" name="Google Shape;88;p5"/>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(1) A wrong year in a repeal clause is a litigation hook. Fixing it now costs one word.  (2) Schedule-revision blocks drive every bilateral and RTM revision. Ambiguity here becomes deviation exposure.</a:t>
            </a:r>
            <a:endParaRPr b="0" i="0" sz="1400" u="none" cap="none" strike="noStrike">
              <a:solidFill>
                <a:schemeClr val="dk1"/>
              </a:solidFill>
              <a:latin typeface="Calibri"/>
              <a:ea typeface="Calibri"/>
              <a:cs typeface="Calibri"/>
              <a:sym typeface="Calibri"/>
            </a:endParaRPr>
          </a:p>
        </p:txBody>
      </p:sp>
      <p:sp>
        <p:nvSpPr>
          <p:cNvPr id="89" name="Google Shape;89;p5"/>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D9"/>
              </a:buClr>
              <a:buSzPts val="900"/>
              <a:buFont typeface="Calibri"/>
              <a:buNone/>
            </a:pPr>
            <a:r>
              <a:rPr b="0" i="1" lang="en-US" sz="900" u="none" cap="none" strike="noStrike">
                <a:solidFill>
                  <a:srgbClr val="9FB3D9"/>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90" name="Google Shape;90;p5"/>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FB3D9"/>
              </a:buClr>
              <a:buSzPts val="900"/>
              <a:buFont typeface="Calibri"/>
              <a:buNone/>
            </a:pPr>
            <a:r>
              <a:rPr b="0" i="0" lang="en-US" sz="900" u="none" cap="none" strike="noStrike">
                <a:solidFill>
                  <a:srgbClr val="9FB3D9"/>
                </a:solidFill>
                <a:latin typeface="Calibri"/>
                <a:ea typeface="Calibri"/>
                <a:cs typeface="Calibri"/>
                <a:sym typeface="Calibri"/>
              </a:rPr>
              <a:t>Slide 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5" name="Shape 95"/>
        <p:cNvGrpSpPr/>
        <p:nvPr/>
      </p:nvGrpSpPr>
      <p:grpSpPr>
        <a:xfrm>
          <a:off x="0" y="0"/>
          <a:ext cx="0" cy="0"/>
          <a:chOff x="0" y="0"/>
          <a:chExt cx="0" cy="0"/>
        </a:xfrm>
      </p:grpSpPr>
      <p:sp>
        <p:nvSpPr>
          <p:cNvPr id="96" name="Google Shape;96;p6"/>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2500"/>
              <a:buFont typeface="Cambria"/>
              <a:buNone/>
            </a:pPr>
            <a:r>
              <a:rPr b="1" i="0" lang="en-US" sz="2500" u="none" cap="none" strike="noStrike">
                <a:solidFill>
                  <a:srgbClr val="00318B"/>
                </a:solidFill>
                <a:latin typeface="Cambria"/>
                <a:ea typeface="Cambria"/>
                <a:cs typeface="Cambria"/>
                <a:sym typeface="Cambria"/>
              </a:rPr>
              <a:t>Points 3–4</a:t>
            </a:r>
            <a:endParaRPr b="0" i="0" sz="2500" u="none" cap="none" strike="noStrike">
              <a:solidFill>
                <a:schemeClr val="dk1"/>
              </a:solidFill>
              <a:latin typeface="Calibri"/>
              <a:ea typeface="Calibri"/>
              <a:cs typeface="Calibri"/>
              <a:sym typeface="Calibri"/>
            </a:endParaRPr>
          </a:p>
        </p:txBody>
      </p:sp>
      <p:sp>
        <p:nvSpPr>
          <p:cNvPr id="97" name="Google Shape;97;p6"/>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Same wording as the Done-for-you letter — adapt before sending</a:t>
            </a:r>
            <a:endParaRPr b="0" i="0" sz="1400" u="none" cap="none" strike="noStrike">
              <a:solidFill>
                <a:schemeClr val="dk1"/>
              </a:solidFill>
              <a:latin typeface="Calibri"/>
              <a:ea typeface="Calibri"/>
              <a:cs typeface="Calibri"/>
              <a:sym typeface="Calibri"/>
            </a:endParaRPr>
          </a:p>
        </p:txBody>
      </p:sp>
      <p:sp>
        <p:nvSpPr>
          <p:cNvPr id="98" name="Google Shape;98;p6"/>
          <p:cNvSpPr/>
          <p:nvPr/>
        </p:nvSpPr>
        <p:spPr>
          <a:xfrm>
            <a:off x="548640" y="1234440"/>
            <a:ext cx="11091672" cy="210312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6"/>
          <p:cNvSpPr/>
          <p:nvPr/>
        </p:nvSpPr>
        <p:spPr>
          <a:xfrm>
            <a:off x="777240" y="143560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a:off x="777240" y="143560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101" name="Google Shape;101;p6"/>
          <p:cNvSpPr/>
          <p:nvPr/>
        </p:nvSpPr>
        <p:spPr>
          <a:xfrm>
            <a:off x="1417320" y="137160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700"/>
              <a:buFont typeface="Cambria"/>
              <a:buNone/>
            </a:pPr>
            <a:r>
              <a:rPr b="1" i="0" lang="en-US" sz="1700" u="none" cap="none" strike="noStrike">
                <a:solidFill>
                  <a:srgbClr val="00318B"/>
                </a:solidFill>
                <a:latin typeface="Cambria"/>
                <a:ea typeface="Cambria"/>
                <a:cs typeface="Cambria"/>
                <a:sym typeface="Cambria"/>
              </a:rPr>
              <a:t>Use “inter-change of power” consistently</a:t>
            </a:r>
            <a:endParaRPr b="0" i="0" sz="1700" u="none" cap="none" strike="noStrike">
              <a:solidFill>
                <a:schemeClr val="dk1"/>
              </a:solidFill>
              <a:latin typeface="Calibri"/>
              <a:ea typeface="Calibri"/>
              <a:cs typeface="Calibri"/>
              <a:sym typeface="Calibri"/>
            </a:endParaRPr>
          </a:p>
        </p:txBody>
      </p:sp>
      <p:sp>
        <p:nvSpPr>
          <p:cNvPr id="102" name="Google Shape;102;p6"/>
          <p:cNvSpPr/>
          <p:nvPr/>
        </p:nvSpPr>
        <p:spPr>
          <a:xfrm>
            <a:off x="1417320" y="169164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Para 3 — Reg 19(3)(a)(i)</a:t>
            </a:r>
            <a:endParaRPr b="0" i="0" sz="1400" u="none" cap="none" strike="noStrike">
              <a:solidFill>
                <a:schemeClr val="dk1"/>
              </a:solidFill>
              <a:latin typeface="Calibri"/>
              <a:ea typeface="Calibri"/>
              <a:cs typeface="Calibri"/>
              <a:sym typeface="Calibri"/>
            </a:endParaRPr>
          </a:p>
        </p:txBody>
      </p:sp>
      <p:sp>
        <p:nvSpPr>
          <p:cNvPr id="103" name="Google Shape;103;p6"/>
          <p:cNvSpPr/>
          <p:nvPr/>
        </p:nvSpPr>
        <p:spPr>
          <a:xfrm>
            <a:off x="1417320" y="201168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Sub-clause (i) still refers to “extension of the period for injection of infirm power”. The amended first proviso and sub-clause (ii) use “inter-change of power”. The wording should be aligned. Please also clarify: (a) whether the 3-month cumulative cap runs from the end of the 45-day period; and (b) a time within which the RLDC will decide a request.</a:t>
            </a:r>
            <a:endParaRPr b="0" i="0" sz="1400" u="none" cap="none" strike="noStrike">
              <a:solidFill>
                <a:schemeClr val="dk1"/>
              </a:solidFill>
              <a:latin typeface="Calibri"/>
              <a:ea typeface="Calibri"/>
              <a:cs typeface="Calibri"/>
              <a:sym typeface="Calibri"/>
            </a:endParaRPr>
          </a:p>
        </p:txBody>
      </p:sp>
      <p:sp>
        <p:nvSpPr>
          <p:cNvPr id="104" name="Google Shape;104;p6"/>
          <p:cNvSpPr/>
          <p:nvPr/>
        </p:nvSpPr>
        <p:spPr>
          <a:xfrm>
            <a:off x="548640" y="3474720"/>
            <a:ext cx="11091672" cy="210312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6"/>
          <p:cNvSpPr/>
          <p:nvPr/>
        </p:nvSpPr>
        <p:spPr>
          <a:xfrm>
            <a:off x="777240" y="367588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777240" y="367588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107" name="Google Shape;107;p6"/>
          <p:cNvSpPr/>
          <p:nvPr/>
        </p:nvSpPr>
        <p:spPr>
          <a:xfrm>
            <a:off x="1417320" y="361188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700"/>
              <a:buFont typeface="Cambria"/>
              <a:buNone/>
            </a:pPr>
            <a:r>
              <a:rPr b="1" i="0" lang="en-US" sz="1700" u="none" cap="none" strike="noStrike">
                <a:solidFill>
                  <a:srgbClr val="00318B"/>
                </a:solidFill>
                <a:latin typeface="Cambria"/>
                <a:ea typeface="Cambria"/>
                <a:cs typeface="Cambria"/>
                <a:sym typeface="Cambria"/>
              </a:rPr>
              <a:t>Close the gaps in the pre-COD first-offer mechanism</a:t>
            </a:r>
            <a:endParaRPr b="0" i="0" sz="1700" u="none" cap="none" strike="noStrike">
              <a:solidFill>
                <a:schemeClr val="dk1"/>
              </a:solidFill>
              <a:latin typeface="Calibri"/>
              <a:ea typeface="Calibri"/>
              <a:cs typeface="Calibri"/>
              <a:sym typeface="Calibri"/>
            </a:endParaRPr>
          </a:p>
        </p:txBody>
      </p:sp>
      <p:sp>
        <p:nvSpPr>
          <p:cNvPr id="108" name="Google Shape;108;p6"/>
          <p:cNvSpPr/>
          <p:nvPr/>
        </p:nvSpPr>
        <p:spPr>
          <a:xfrm>
            <a:off x="1417320" y="393192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Para 7 — new Reg 25A(3)</a:t>
            </a:r>
            <a:endParaRPr b="0" i="0" sz="1400" u="none" cap="none" strike="noStrike">
              <a:solidFill>
                <a:schemeClr val="dk1"/>
              </a:solidFill>
              <a:latin typeface="Calibri"/>
              <a:ea typeface="Calibri"/>
              <a:cs typeface="Calibri"/>
              <a:sym typeface="Calibri"/>
            </a:endParaRPr>
          </a:p>
        </p:txBody>
      </p:sp>
      <p:sp>
        <p:nvSpPr>
          <p:cNvPr id="109" name="Google Shape;109;p6"/>
          <p:cNvSpPr/>
          <p:nvPr/>
        </p:nvSpPr>
        <p:spPr>
          <a:xfrm>
            <a:off x="1417320" y="425196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Please clarify: (a) what happens when the buyer consents but no tariff is agreed within the 7-day notice; (b) partial consent (a buyer takes only part of the quantum); (c) replacing “generating station” with “generating station or ESS” in clauses (3)(b) and (3)(c), in line with (2) and (3)(a).</a:t>
            </a:r>
            <a:endParaRPr b="0" i="0" sz="1400" u="none" cap="none" strike="noStrike">
              <a:solidFill>
                <a:schemeClr val="dk1"/>
              </a:solidFill>
              <a:latin typeface="Calibri"/>
              <a:ea typeface="Calibri"/>
              <a:cs typeface="Calibri"/>
              <a:sym typeface="Calibri"/>
            </a:endParaRPr>
          </a:p>
        </p:txBody>
      </p:sp>
      <p:sp>
        <p:nvSpPr>
          <p:cNvPr id="110" name="Google Shape;110;p6"/>
          <p:cNvSpPr/>
          <p:nvPr/>
        </p:nvSpPr>
        <p:spPr>
          <a:xfrm>
            <a:off x="548640" y="5806440"/>
            <a:ext cx="11091672" cy="621792"/>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114" name="Google Shape;114;p6"/>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(3) Clear extension rules decide whether a nearly-ready RE/ESS plant can keep testing or must disconnect.  (4) Without a fallback, infirm power could stay unscheduled even when a buyer wants it.</a:t>
            </a:r>
            <a:endParaRPr b="0" i="0" sz="1400" u="none" cap="none" strike="noStrike">
              <a:solidFill>
                <a:schemeClr val="dk1"/>
              </a:solidFill>
              <a:latin typeface="Calibri"/>
              <a:ea typeface="Calibri"/>
              <a:cs typeface="Calibri"/>
              <a:sym typeface="Calibri"/>
            </a:endParaRPr>
          </a:p>
        </p:txBody>
      </p:sp>
      <p:sp>
        <p:nvSpPr>
          <p:cNvPr id="115" name="Google Shape;115;p6"/>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900"/>
              <a:buFont typeface="Calibri"/>
              <a:buNone/>
            </a:pPr>
            <a:r>
              <a:rPr b="0" i="1" lang="en-US" sz="900" u="none" cap="none" strike="noStrike">
                <a:solidFill>
                  <a:srgbClr val="5A6472"/>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116" name="Google Shape;116;p6"/>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A6472"/>
              </a:buClr>
              <a:buSzPts val="900"/>
              <a:buFont typeface="Calibri"/>
              <a:buNone/>
            </a:pPr>
            <a:r>
              <a:rPr b="0" i="0" lang="en-US" sz="900" u="none" cap="none" strike="noStrike">
                <a:solidFill>
                  <a:srgbClr val="5A6472"/>
                </a:solidFill>
                <a:latin typeface="Calibri"/>
                <a:ea typeface="Calibri"/>
                <a:cs typeface="Calibri"/>
                <a:sym typeface="Calibri"/>
              </a:rPr>
              <a:t>Slide 4</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18B"/>
        </a:solidFill>
      </p:bgPr>
    </p:bg>
    <p:spTree>
      <p:nvGrpSpPr>
        <p:cNvPr id="121" name="Shape 121"/>
        <p:cNvGrpSpPr/>
        <p:nvPr/>
      </p:nvGrpSpPr>
      <p:grpSpPr>
        <a:xfrm>
          <a:off x="0" y="0"/>
          <a:ext cx="0" cy="0"/>
          <a:chOff x="0" y="0"/>
          <a:chExt cx="0" cy="0"/>
        </a:xfrm>
      </p:grpSpPr>
      <p:sp>
        <p:nvSpPr>
          <p:cNvPr id="122" name="Google Shape;122;p7"/>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500"/>
              <a:buFont typeface="Cambria"/>
              <a:buNone/>
            </a:pPr>
            <a:r>
              <a:rPr b="1" i="0" lang="en-US" sz="2500" u="none" cap="none" strike="noStrike">
                <a:solidFill>
                  <a:srgbClr val="FFFFFF"/>
                </a:solidFill>
                <a:latin typeface="Cambria"/>
                <a:ea typeface="Cambria"/>
                <a:cs typeface="Cambria"/>
                <a:sym typeface="Cambria"/>
              </a:rPr>
              <a:t>Points 5–6</a:t>
            </a:r>
            <a:endParaRPr b="0" i="0" sz="2500" u="none" cap="none" strike="noStrike">
              <a:solidFill>
                <a:schemeClr val="dk1"/>
              </a:solidFill>
              <a:latin typeface="Calibri"/>
              <a:ea typeface="Calibri"/>
              <a:cs typeface="Calibri"/>
              <a:sym typeface="Calibri"/>
            </a:endParaRPr>
          </a:p>
        </p:txBody>
      </p:sp>
      <p:sp>
        <p:nvSpPr>
          <p:cNvPr id="123" name="Google Shape;123;p7"/>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E9F7"/>
              </a:buClr>
              <a:buSzPts val="1400"/>
              <a:buFont typeface="Calibri"/>
              <a:buNone/>
            </a:pPr>
            <a:r>
              <a:rPr b="0" i="1" lang="en-US" sz="1400" u="none" cap="none" strike="noStrike">
                <a:solidFill>
                  <a:srgbClr val="DCE9F7"/>
                </a:solidFill>
                <a:latin typeface="Calibri"/>
                <a:ea typeface="Calibri"/>
                <a:cs typeface="Calibri"/>
                <a:sym typeface="Calibri"/>
              </a:rPr>
              <a:t>Same wording as the Done-for-you letter — adapt before sending</a:t>
            </a:r>
            <a:endParaRPr b="0" i="0" sz="1400" u="none" cap="none" strike="noStrike">
              <a:solidFill>
                <a:schemeClr val="dk1"/>
              </a:solidFill>
              <a:latin typeface="Calibri"/>
              <a:ea typeface="Calibri"/>
              <a:cs typeface="Calibri"/>
              <a:sym typeface="Calibri"/>
            </a:endParaRPr>
          </a:p>
        </p:txBody>
      </p:sp>
      <p:sp>
        <p:nvSpPr>
          <p:cNvPr id="124" name="Google Shape;124;p7"/>
          <p:cNvSpPr/>
          <p:nvPr/>
        </p:nvSpPr>
        <p:spPr>
          <a:xfrm>
            <a:off x="548640" y="1234440"/>
            <a:ext cx="11091672" cy="21031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777240" y="143560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a:off x="777240" y="143560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127" name="Google Shape;127;p7"/>
          <p:cNvSpPr/>
          <p:nvPr/>
        </p:nvSpPr>
        <p:spPr>
          <a:xfrm>
            <a:off x="1417320" y="137160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00"/>
              <a:buFont typeface="Cambria"/>
              <a:buNone/>
            </a:pPr>
            <a:r>
              <a:rPr b="1" i="0" lang="en-US" sz="1700" u="none" cap="none" strike="noStrike">
                <a:solidFill>
                  <a:srgbClr val="FFFFFF"/>
                </a:solidFill>
                <a:latin typeface="Cambria"/>
                <a:ea typeface="Cambria"/>
                <a:cs typeface="Cambria"/>
                <a:sym typeface="Cambria"/>
              </a:rPr>
              <a:t>Confirm the ESS instalment rules</a:t>
            </a:r>
            <a:endParaRPr b="0" i="0" sz="1700" u="none" cap="none" strike="noStrike">
              <a:solidFill>
                <a:schemeClr val="dk1"/>
              </a:solidFill>
              <a:latin typeface="Calibri"/>
              <a:ea typeface="Calibri"/>
              <a:cs typeface="Calibri"/>
              <a:sym typeface="Calibri"/>
            </a:endParaRPr>
          </a:p>
        </p:txBody>
      </p:sp>
      <p:sp>
        <p:nvSpPr>
          <p:cNvPr id="128" name="Google Shape;128;p7"/>
          <p:cNvSpPr/>
          <p:nvPr/>
        </p:nvSpPr>
        <p:spPr>
          <a:xfrm>
            <a:off x="1417320" y="169164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FC3E8"/>
              </a:buClr>
              <a:buSzPts val="1400"/>
              <a:buFont typeface="Calibri"/>
              <a:buNone/>
            </a:pPr>
            <a:r>
              <a:rPr b="0" i="1" lang="en-US" sz="1400" u="none" cap="none" strike="noStrike">
                <a:solidFill>
                  <a:srgbClr val="AFC3E8"/>
                </a:solidFill>
                <a:latin typeface="Calibri"/>
                <a:ea typeface="Calibri"/>
                <a:cs typeface="Calibri"/>
                <a:sym typeface="Calibri"/>
              </a:rPr>
              <a:t>Para 5(6) — Reg 22(3)(e) provisos</a:t>
            </a:r>
            <a:endParaRPr b="0" i="0" sz="1400" u="none" cap="none" strike="noStrike">
              <a:solidFill>
                <a:schemeClr val="dk1"/>
              </a:solidFill>
              <a:latin typeface="Calibri"/>
              <a:ea typeface="Calibri"/>
              <a:cs typeface="Calibri"/>
              <a:sym typeface="Calibri"/>
            </a:endParaRPr>
          </a:p>
        </p:txBody>
      </p:sp>
      <p:sp>
        <p:nvSpPr>
          <p:cNvPr id="129" name="Google Shape;129;p7"/>
          <p:cNvSpPr/>
          <p:nvPr/>
        </p:nvSpPr>
        <p:spPr>
          <a:xfrm>
            <a:off x="1417320" y="201168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Please confirm that, for standalone ESS above 50 MW and below 250 MW, the balance capacity may be tested in up to three instalments of at least 5 MW each. EM para 2(a) allows solar up to 250 MW five instalments in total. Please also say whether hybrid (RE + co-located ESS) projects follow clause (a) or (e).</a:t>
            </a:r>
            <a:endParaRPr b="0" i="0" sz="1400" u="none" cap="none" strike="noStrike">
              <a:solidFill>
                <a:schemeClr val="dk1"/>
              </a:solidFill>
              <a:latin typeface="Calibri"/>
              <a:ea typeface="Calibri"/>
              <a:cs typeface="Calibri"/>
              <a:sym typeface="Calibri"/>
            </a:endParaRPr>
          </a:p>
        </p:txBody>
      </p:sp>
      <p:sp>
        <p:nvSpPr>
          <p:cNvPr id="130" name="Google Shape;130;p7"/>
          <p:cNvSpPr/>
          <p:nvPr/>
        </p:nvSpPr>
        <p:spPr>
          <a:xfrm>
            <a:off x="548640" y="3474720"/>
            <a:ext cx="11091672" cy="21031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777240" y="367588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777240" y="367588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6</a:t>
            </a:r>
            <a:endParaRPr b="0" i="0" sz="1100" u="none" cap="none" strike="noStrike">
              <a:solidFill>
                <a:schemeClr val="dk1"/>
              </a:solidFill>
              <a:latin typeface="Calibri"/>
              <a:ea typeface="Calibri"/>
              <a:cs typeface="Calibri"/>
              <a:sym typeface="Calibri"/>
            </a:endParaRPr>
          </a:p>
        </p:txBody>
      </p:sp>
      <p:sp>
        <p:nvSpPr>
          <p:cNvPr id="133" name="Google Shape;133;p7"/>
          <p:cNvSpPr/>
          <p:nvPr/>
        </p:nvSpPr>
        <p:spPr>
          <a:xfrm>
            <a:off x="1417320" y="361188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00"/>
              <a:buFont typeface="Cambria"/>
              <a:buNone/>
            </a:pPr>
            <a:r>
              <a:rPr b="1" i="0" lang="en-US" sz="1700" u="none" cap="none" strike="noStrike">
                <a:solidFill>
                  <a:srgbClr val="FFFFFF"/>
                </a:solidFill>
                <a:latin typeface="Cambria"/>
                <a:ea typeface="Cambria"/>
                <a:cs typeface="Cambria"/>
                <a:sym typeface="Cambria"/>
              </a:rPr>
              <a:t>Define “transmission constraints” and who certifies them</a:t>
            </a:r>
            <a:endParaRPr b="0" i="0" sz="1700" u="none" cap="none" strike="noStrike">
              <a:solidFill>
                <a:schemeClr val="dk1"/>
              </a:solidFill>
              <a:latin typeface="Calibri"/>
              <a:ea typeface="Calibri"/>
              <a:cs typeface="Calibri"/>
              <a:sym typeface="Calibri"/>
            </a:endParaRPr>
          </a:p>
        </p:txBody>
      </p:sp>
      <p:sp>
        <p:nvSpPr>
          <p:cNvPr id="134" name="Google Shape;134;p7"/>
          <p:cNvSpPr/>
          <p:nvPr/>
        </p:nvSpPr>
        <p:spPr>
          <a:xfrm>
            <a:off x="1417320" y="393192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FC3E8"/>
              </a:buClr>
              <a:buSzPts val="1400"/>
              <a:buFont typeface="Calibri"/>
              <a:buNone/>
            </a:pPr>
            <a:r>
              <a:rPr b="0" i="1" lang="en-US" sz="1400" u="none" cap="none" strike="noStrike">
                <a:solidFill>
                  <a:srgbClr val="AFC3E8"/>
                </a:solidFill>
                <a:latin typeface="Calibri"/>
                <a:ea typeface="Calibri"/>
                <a:cs typeface="Calibri"/>
                <a:sym typeface="Calibri"/>
              </a:rPr>
              <a:t>Para 5(9) — new Reg 22(3)(j)</a:t>
            </a:r>
            <a:endParaRPr b="0" i="0" sz="1400" u="none" cap="none" strike="noStrike">
              <a:solidFill>
                <a:schemeClr val="dk1"/>
              </a:solidFill>
              <a:latin typeface="Calibri"/>
              <a:ea typeface="Calibri"/>
              <a:cs typeface="Calibri"/>
              <a:sym typeface="Calibri"/>
            </a:endParaRPr>
          </a:p>
        </p:txBody>
      </p:sp>
      <p:sp>
        <p:nvSpPr>
          <p:cNvPr id="135" name="Google Shape;135;p7"/>
          <p:cNvSpPr/>
          <p:nvPr/>
        </p:nvSpPr>
        <p:spPr>
          <a:xfrm>
            <a:off x="1417320" y="425196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Please specify who certifies that a transmission constraint prevented demonstration of rated capacity (CTU or RLDC). Please also clarify whether “date of effectiveness of the GNA” means effectiveness of the full GNA quantum where GNA is operationalised in parts.</a:t>
            </a:r>
            <a:endParaRPr b="0" i="0" sz="1400" u="none" cap="none" strike="noStrike">
              <a:solidFill>
                <a:schemeClr val="dk1"/>
              </a:solidFill>
              <a:latin typeface="Calibri"/>
              <a:ea typeface="Calibri"/>
              <a:cs typeface="Calibri"/>
              <a:sym typeface="Calibri"/>
            </a:endParaRPr>
          </a:p>
        </p:txBody>
      </p:sp>
      <p:sp>
        <p:nvSpPr>
          <p:cNvPr id="136" name="Google Shape;136;p7"/>
          <p:cNvSpPr/>
          <p:nvPr/>
        </p:nvSpPr>
        <p:spPr>
          <a:xfrm>
            <a:off x="548640" y="5806440"/>
            <a:ext cx="11091672" cy="621792"/>
          </a:xfrm>
          <a:prstGeom prst="rect">
            <a:avLst/>
          </a:prstGeom>
          <a:solidFill>
            <a:srgbClr val="0B35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140" name="Google Shape;140;p7"/>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(5) BESS and hybrid developers plan commissioning sequences around these numbers.  (6) The relaxation helps only if RLDCs can apply it uniformly.</a:t>
            </a:r>
            <a:endParaRPr b="0" i="0" sz="1400" u="none" cap="none" strike="noStrike">
              <a:solidFill>
                <a:schemeClr val="dk1"/>
              </a:solidFill>
              <a:latin typeface="Calibri"/>
              <a:ea typeface="Calibri"/>
              <a:cs typeface="Calibri"/>
              <a:sym typeface="Calibri"/>
            </a:endParaRPr>
          </a:p>
        </p:txBody>
      </p:sp>
      <p:sp>
        <p:nvSpPr>
          <p:cNvPr id="141" name="Google Shape;141;p7"/>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D9"/>
              </a:buClr>
              <a:buSzPts val="900"/>
              <a:buFont typeface="Calibri"/>
              <a:buNone/>
            </a:pPr>
            <a:r>
              <a:rPr b="0" i="1" lang="en-US" sz="900" u="none" cap="none" strike="noStrike">
                <a:solidFill>
                  <a:srgbClr val="9FB3D9"/>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142" name="Google Shape;142;p7"/>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FB3D9"/>
              </a:buClr>
              <a:buSzPts val="900"/>
              <a:buFont typeface="Calibri"/>
              <a:buNone/>
            </a:pPr>
            <a:r>
              <a:rPr b="0" i="0" lang="en-US" sz="900" u="none" cap="none" strike="noStrike">
                <a:solidFill>
                  <a:srgbClr val="9FB3D9"/>
                </a:solidFill>
                <a:latin typeface="Calibri"/>
                <a:ea typeface="Calibri"/>
                <a:cs typeface="Calibri"/>
                <a:sym typeface="Calibri"/>
              </a:rPr>
              <a:t>Slide 5</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7" name="Shape 147"/>
        <p:cNvGrpSpPr/>
        <p:nvPr/>
      </p:nvGrpSpPr>
      <p:grpSpPr>
        <a:xfrm>
          <a:off x="0" y="0"/>
          <a:ext cx="0" cy="0"/>
          <a:chOff x="0" y="0"/>
          <a:chExt cx="0" cy="0"/>
        </a:xfrm>
      </p:grpSpPr>
      <p:sp>
        <p:nvSpPr>
          <p:cNvPr id="148" name="Google Shape;148;p8"/>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2500"/>
              <a:buFont typeface="Cambria"/>
              <a:buNone/>
            </a:pPr>
            <a:r>
              <a:rPr b="1" i="0" lang="en-US" sz="2500" u="none" cap="none" strike="noStrike">
                <a:solidFill>
                  <a:srgbClr val="00318B"/>
                </a:solidFill>
                <a:latin typeface="Cambria"/>
                <a:ea typeface="Cambria"/>
                <a:cs typeface="Cambria"/>
                <a:sym typeface="Cambria"/>
              </a:rPr>
              <a:t>Points 7–8</a:t>
            </a:r>
            <a:endParaRPr b="0" i="0" sz="2500" u="none" cap="none" strike="noStrike">
              <a:solidFill>
                <a:schemeClr val="dk1"/>
              </a:solidFill>
              <a:latin typeface="Calibri"/>
              <a:ea typeface="Calibri"/>
              <a:cs typeface="Calibri"/>
              <a:sym typeface="Calibri"/>
            </a:endParaRPr>
          </a:p>
        </p:txBody>
      </p:sp>
      <p:sp>
        <p:nvSpPr>
          <p:cNvPr id="149" name="Google Shape;149;p8"/>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Same wording as the Done-for-you letter — adapt before sending</a:t>
            </a:r>
            <a:endParaRPr b="0" i="0" sz="1400" u="none" cap="none" strike="noStrike">
              <a:solidFill>
                <a:schemeClr val="dk1"/>
              </a:solidFill>
              <a:latin typeface="Calibri"/>
              <a:ea typeface="Calibri"/>
              <a:cs typeface="Calibri"/>
              <a:sym typeface="Calibri"/>
            </a:endParaRPr>
          </a:p>
        </p:txBody>
      </p:sp>
      <p:sp>
        <p:nvSpPr>
          <p:cNvPr id="150" name="Google Shape;150;p8"/>
          <p:cNvSpPr/>
          <p:nvPr/>
        </p:nvSpPr>
        <p:spPr>
          <a:xfrm>
            <a:off x="548640" y="1234440"/>
            <a:ext cx="11091672" cy="210312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
          <p:cNvSpPr/>
          <p:nvPr/>
        </p:nvSpPr>
        <p:spPr>
          <a:xfrm>
            <a:off x="777240" y="143560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
          <p:cNvSpPr/>
          <p:nvPr/>
        </p:nvSpPr>
        <p:spPr>
          <a:xfrm>
            <a:off x="777240" y="143560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7</a:t>
            </a:r>
            <a:endParaRPr b="0" i="0" sz="1100" u="none" cap="none" strike="noStrike">
              <a:solidFill>
                <a:schemeClr val="dk1"/>
              </a:solidFill>
              <a:latin typeface="Calibri"/>
              <a:ea typeface="Calibri"/>
              <a:cs typeface="Calibri"/>
              <a:sym typeface="Calibri"/>
            </a:endParaRPr>
          </a:p>
        </p:txBody>
      </p:sp>
      <p:sp>
        <p:nvSpPr>
          <p:cNvPr id="153" name="Google Shape;153;p8"/>
          <p:cNvSpPr/>
          <p:nvPr/>
        </p:nvSpPr>
        <p:spPr>
          <a:xfrm>
            <a:off x="1417320" y="137160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700"/>
              <a:buFont typeface="Cambria"/>
              <a:buNone/>
            </a:pPr>
            <a:r>
              <a:rPr b="1" i="0" lang="en-US" sz="1700" u="none" cap="none" strike="noStrike">
                <a:solidFill>
                  <a:srgbClr val="00318B"/>
                </a:solidFill>
                <a:latin typeface="Cambria"/>
                <a:ea typeface="Cambria"/>
                <a:cs typeface="Cambria"/>
                <a:sym typeface="Cambria"/>
              </a:rPr>
              <a:t>Clarify the peak/off-peak DC rule</a:t>
            </a:r>
            <a:endParaRPr b="0" i="0" sz="1700" u="none" cap="none" strike="noStrike">
              <a:solidFill>
                <a:schemeClr val="dk1"/>
              </a:solidFill>
              <a:latin typeface="Calibri"/>
              <a:ea typeface="Calibri"/>
              <a:cs typeface="Calibri"/>
              <a:sym typeface="Calibri"/>
            </a:endParaRPr>
          </a:p>
        </p:txBody>
      </p:sp>
      <p:sp>
        <p:nvSpPr>
          <p:cNvPr id="154" name="Google Shape;154;p8"/>
          <p:cNvSpPr/>
          <p:nvPr/>
        </p:nvSpPr>
        <p:spPr>
          <a:xfrm>
            <a:off x="1417320" y="169164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Para 12(2) — Reg 45(8)(a) new proviso</a:t>
            </a:r>
            <a:endParaRPr b="0" i="0" sz="1400" u="none" cap="none" strike="noStrike">
              <a:solidFill>
                <a:schemeClr val="dk1"/>
              </a:solidFill>
              <a:latin typeface="Calibri"/>
              <a:ea typeface="Calibri"/>
              <a:cs typeface="Calibri"/>
              <a:sym typeface="Calibri"/>
            </a:endParaRPr>
          </a:p>
        </p:txBody>
      </p:sp>
      <p:sp>
        <p:nvSpPr>
          <p:cNvPr id="155" name="Google Shape;155;p8"/>
          <p:cNvSpPr/>
          <p:nvPr/>
        </p:nvSpPr>
        <p:spPr>
          <a:xfrm>
            <a:off x="1417320" y="201168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Please specify: (a) which regulation defines peak and off-peak hours for this proviso; (b) whether “the lower of the two” is applied per day or per time block; and (c) whether documented fuel-supply constraints or ambient-temperature derating count alongside forced or partial outage.</a:t>
            </a:r>
            <a:endParaRPr b="0" i="0" sz="1400" u="none" cap="none" strike="noStrike">
              <a:solidFill>
                <a:schemeClr val="dk1"/>
              </a:solidFill>
              <a:latin typeface="Calibri"/>
              <a:ea typeface="Calibri"/>
              <a:cs typeface="Calibri"/>
              <a:sym typeface="Calibri"/>
            </a:endParaRPr>
          </a:p>
        </p:txBody>
      </p:sp>
      <p:sp>
        <p:nvSpPr>
          <p:cNvPr id="156" name="Google Shape;156;p8"/>
          <p:cNvSpPr/>
          <p:nvPr/>
        </p:nvSpPr>
        <p:spPr>
          <a:xfrm>
            <a:off x="548640" y="3474720"/>
            <a:ext cx="11091672" cy="210312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8"/>
          <p:cNvSpPr/>
          <p:nvPr/>
        </p:nvSpPr>
        <p:spPr>
          <a:xfrm>
            <a:off x="777240" y="367588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
          <p:cNvSpPr/>
          <p:nvPr/>
        </p:nvSpPr>
        <p:spPr>
          <a:xfrm>
            <a:off x="777240" y="367588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8</a:t>
            </a:r>
            <a:endParaRPr b="0" i="0" sz="1100" u="none" cap="none" strike="noStrike">
              <a:solidFill>
                <a:schemeClr val="dk1"/>
              </a:solidFill>
              <a:latin typeface="Calibri"/>
              <a:ea typeface="Calibri"/>
              <a:cs typeface="Calibri"/>
              <a:sym typeface="Calibri"/>
            </a:endParaRPr>
          </a:p>
        </p:txBody>
      </p:sp>
      <p:sp>
        <p:nvSpPr>
          <p:cNvPr id="159" name="Google Shape;159;p8"/>
          <p:cNvSpPr/>
          <p:nvPr/>
        </p:nvSpPr>
        <p:spPr>
          <a:xfrm>
            <a:off x="1417320" y="361188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700"/>
              <a:buFont typeface="Cambria"/>
              <a:buNone/>
            </a:pPr>
            <a:r>
              <a:rPr b="1" i="0" lang="en-US" sz="1700" u="none" cap="none" strike="noStrike">
                <a:solidFill>
                  <a:srgbClr val="00318B"/>
                </a:solidFill>
                <a:latin typeface="Cambria"/>
                <a:ea typeface="Cambria"/>
                <a:cs typeface="Cambria"/>
                <a:sym typeface="Cambria"/>
              </a:rPr>
              <a:t>Allocate costs and timing risk under USD and SCUC decommitment</a:t>
            </a:r>
            <a:endParaRPr b="0" i="0" sz="1700" u="none" cap="none" strike="noStrike">
              <a:solidFill>
                <a:schemeClr val="dk1"/>
              </a:solidFill>
              <a:latin typeface="Calibri"/>
              <a:ea typeface="Calibri"/>
              <a:cs typeface="Calibri"/>
              <a:sym typeface="Calibri"/>
            </a:endParaRPr>
          </a:p>
        </p:txBody>
      </p:sp>
      <p:sp>
        <p:nvSpPr>
          <p:cNvPr id="160" name="Google Shape;160;p8"/>
          <p:cNvSpPr/>
          <p:nvPr/>
        </p:nvSpPr>
        <p:spPr>
          <a:xfrm>
            <a:off x="1417320" y="393192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Paras 13, 14, 20 — Regs 46, 47, Annexure-9</a:t>
            </a:r>
            <a:endParaRPr b="0" i="0" sz="1400" u="none" cap="none" strike="noStrike">
              <a:solidFill>
                <a:schemeClr val="dk1"/>
              </a:solidFill>
              <a:latin typeface="Calibri"/>
              <a:ea typeface="Calibri"/>
              <a:cs typeface="Calibri"/>
              <a:sym typeface="Calibri"/>
            </a:endParaRPr>
          </a:p>
        </p:txBody>
      </p:sp>
      <p:sp>
        <p:nvSpPr>
          <p:cNvPr id="161" name="Google Shape;161;p8"/>
          <p:cNvSpPr/>
          <p:nvPr/>
        </p:nvSpPr>
        <p:spPr>
          <a:xfrm>
            <a:off x="1417320" y="425196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(a) Only 30 minutes separate the NLDC tentative list (14:00) and the generator's USD intimation (14:30). Please consider whether that is workable. (b) Please clarify who bears capacity charges for off-bar DC when NLDC decommits a unit under Reg 46(6), as opposed to a generator-initiated USD under Reg 47(2b). (c) Please state how start-up costs under Annexure-9 are computed.</a:t>
            </a:r>
            <a:endParaRPr b="0" i="0" sz="1400" u="none" cap="none" strike="noStrike">
              <a:solidFill>
                <a:schemeClr val="dk1"/>
              </a:solidFill>
              <a:latin typeface="Calibri"/>
              <a:ea typeface="Calibri"/>
              <a:cs typeface="Calibri"/>
              <a:sym typeface="Calibri"/>
            </a:endParaRPr>
          </a:p>
        </p:txBody>
      </p:sp>
      <p:sp>
        <p:nvSpPr>
          <p:cNvPr id="162" name="Google Shape;162;p8"/>
          <p:cNvSpPr/>
          <p:nvPr/>
        </p:nvSpPr>
        <p:spPr>
          <a:xfrm>
            <a:off x="548640" y="5806440"/>
            <a:ext cx="11091672" cy="621792"/>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166" name="Google Shape;166;p8"/>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(7) This rule decides how much of a thermal station's fixed charges it recovers each day.  (8) Discoms and generators need to know who pays for a unit parked by the system operator.</a:t>
            </a:r>
            <a:endParaRPr b="0" i="0" sz="1400" u="none" cap="none" strike="noStrike">
              <a:solidFill>
                <a:schemeClr val="dk1"/>
              </a:solidFill>
              <a:latin typeface="Calibri"/>
              <a:ea typeface="Calibri"/>
              <a:cs typeface="Calibri"/>
              <a:sym typeface="Calibri"/>
            </a:endParaRPr>
          </a:p>
        </p:txBody>
      </p:sp>
      <p:sp>
        <p:nvSpPr>
          <p:cNvPr id="167" name="Google Shape;167;p8"/>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900"/>
              <a:buFont typeface="Calibri"/>
              <a:buNone/>
            </a:pPr>
            <a:r>
              <a:rPr b="0" i="1" lang="en-US" sz="900" u="none" cap="none" strike="noStrike">
                <a:solidFill>
                  <a:srgbClr val="5A6472"/>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168" name="Google Shape;168;p8"/>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A6472"/>
              </a:buClr>
              <a:buSzPts val="900"/>
              <a:buFont typeface="Calibri"/>
              <a:buNone/>
            </a:pPr>
            <a:r>
              <a:rPr b="0" i="0" lang="en-US" sz="900" u="none" cap="none" strike="noStrike">
                <a:solidFill>
                  <a:srgbClr val="5A6472"/>
                </a:solidFill>
                <a:latin typeface="Calibri"/>
                <a:ea typeface="Calibri"/>
                <a:cs typeface="Calibri"/>
                <a:sym typeface="Calibri"/>
              </a:rPr>
              <a:t>Slide 6</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18B"/>
        </a:solidFill>
      </p:bgPr>
    </p:bg>
    <p:spTree>
      <p:nvGrpSpPr>
        <p:cNvPr id="173" name="Shape 173"/>
        <p:cNvGrpSpPr/>
        <p:nvPr/>
      </p:nvGrpSpPr>
      <p:grpSpPr>
        <a:xfrm>
          <a:off x="0" y="0"/>
          <a:ext cx="0" cy="0"/>
          <a:chOff x="0" y="0"/>
          <a:chExt cx="0" cy="0"/>
        </a:xfrm>
      </p:grpSpPr>
      <p:sp>
        <p:nvSpPr>
          <p:cNvPr id="174" name="Google Shape;174;p9"/>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500"/>
              <a:buFont typeface="Cambria"/>
              <a:buNone/>
            </a:pPr>
            <a:r>
              <a:rPr b="1" i="0" lang="en-US" sz="2500" u="none" cap="none" strike="noStrike">
                <a:solidFill>
                  <a:srgbClr val="FFFFFF"/>
                </a:solidFill>
                <a:latin typeface="Cambria"/>
                <a:ea typeface="Cambria"/>
                <a:cs typeface="Cambria"/>
                <a:sym typeface="Cambria"/>
              </a:rPr>
              <a:t>Points 9–10</a:t>
            </a:r>
            <a:endParaRPr b="0" i="0" sz="2500" u="none" cap="none" strike="noStrike">
              <a:solidFill>
                <a:schemeClr val="dk1"/>
              </a:solidFill>
              <a:latin typeface="Calibri"/>
              <a:ea typeface="Calibri"/>
              <a:cs typeface="Calibri"/>
              <a:sym typeface="Calibri"/>
            </a:endParaRPr>
          </a:p>
        </p:txBody>
      </p:sp>
      <p:sp>
        <p:nvSpPr>
          <p:cNvPr id="175" name="Google Shape;175;p9"/>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CE9F7"/>
              </a:buClr>
              <a:buSzPts val="1400"/>
              <a:buFont typeface="Calibri"/>
              <a:buNone/>
            </a:pPr>
            <a:r>
              <a:rPr b="0" i="1" lang="en-US" sz="1400" u="none" cap="none" strike="noStrike">
                <a:solidFill>
                  <a:srgbClr val="DCE9F7"/>
                </a:solidFill>
                <a:latin typeface="Calibri"/>
                <a:ea typeface="Calibri"/>
                <a:cs typeface="Calibri"/>
                <a:sym typeface="Calibri"/>
              </a:rPr>
              <a:t>Same wording as the Done-for-you letter — adapt before sending</a:t>
            </a:r>
            <a:endParaRPr b="0" i="0" sz="1400" u="none" cap="none" strike="noStrike">
              <a:solidFill>
                <a:schemeClr val="dk1"/>
              </a:solidFill>
              <a:latin typeface="Calibri"/>
              <a:ea typeface="Calibri"/>
              <a:cs typeface="Calibri"/>
              <a:sym typeface="Calibri"/>
            </a:endParaRPr>
          </a:p>
        </p:txBody>
      </p:sp>
      <p:sp>
        <p:nvSpPr>
          <p:cNvPr id="176" name="Google Shape;176;p9"/>
          <p:cNvSpPr/>
          <p:nvPr/>
        </p:nvSpPr>
        <p:spPr>
          <a:xfrm>
            <a:off x="548640" y="1234440"/>
            <a:ext cx="11091672" cy="21031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9"/>
          <p:cNvSpPr/>
          <p:nvPr/>
        </p:nvSpPr>
        <p:spPr>
          <a:xfrm>
            <a:off x="777240" y="143560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
          <p:cNvSpPr/>
          <p:nvPr/>
        </p:nvSpPr>
        <p:spPr>
          <a:xfrm>
            <a:off x="777240" y="143560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9</a:t>
            </a:r>
            <a:endParaRPr b="0" i="0" sz="1100" u="none" cap="none" strike="noStrike">
              <a:solidFill>
                <a:schemeClr val="dk1"/>
              </a:solidFill>
              <a:latin typeface="Calibri"/>
              <a:ea typeface="Calibri"/>
              <a:cs typeface="Calibri"/>
              <a:sym typeface="Calibri"/>
            </a:endParaRPr>
          </a:p>
        </p:txBody>
      </p:sp>
      <p:sp>
        <p:nvSpPr>
          <p:cNvPr id="179" name="Google Shape;179;p9"/>
          <p:cNvSpPr/>
          <p:nvPr/>
        </p:nvSpPr>
        <p:spPr>
          <a:xfrm>
            <a:off x="1417320" y="137160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00"/>
              <a:buFont typeface="Cambria"/>
              <a:buNone/>
            </a:pPr>
            <a:r>
              <a:rPr b="1" i="0" lang="en-US" sz="1700" u="none" cap="none" strike="noStrike">
                <a:solidFill>
                  <a:srgbClr val="FFFFFF"/>
                </a:solidFill>
                <a:latin typeface="Cambria"/>
                <a:ea typeface="Cambria"/>
                <a:cs typeface="Cambria"/>
                <a:sym typeface="Cambria"/>
              </a:rPr>
              <a:t>Refine the scope of the congestion charge</a:t>
            </a:r>
            <a:endParaRPr b="0" i="0" sz="1700" u="none" cap="none" strike="noStrike">
              <a:solidFill>
                <a:schemeClr val="dk1"/>
              </a:solidFill>
              <a:latin typeface="Calibri"/>
              <a:ea typeface="Calibri"/>
              <a:cs typeface="Calibri"/>
              <a:sym typeface="Calibri"/>
            </a:endParaRPr>
          </a:p>
        </p:txBody>
      </p:sp>
      <p:sp>
        <p:nvSpPr>
          <p:cNvPr id="180" name="Google Shape;180;p9"/>
          <p:cNvSpPr/>
          <p:nvPr/>
        </p:nvSpPr>
        <p:spPr>
          <a:xfrm>
            <a:off x="1417320" y="169164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FC3E8"/>
              </a:buClr>
              <a:buSzPts val="1400"/>
              <a:buFont typeface="Calibri"/>
              <a:buNone/>
            </a:pPr>
            <a:r>
              <a:rPr b="0" i="1" lang="en-US" sz="1400" u="none" cap="none" strike="noStrike">
                <a:solidFill>
                  <a:srgbClr val="AFC3E8"/>
                </a:solidFill>
                <a:latin typeface="Calibri"/>
                <a:ea typeface="Calibri"/>
                <a:cs typeface="Calibri"/>
                <a:sym typeface="Calibri"/>
              </a:rPr>
              <a:t>Para 11 — new Reg 30A</a:t>
            </a:r>
            <a:endParaRPr b="0" i="0" sz="1400" u="none" cap="none" strike="noStrike">
              <a:solidFill>
                <a:schemeClr val="dk1"/>
              </a:solidFill>
              <a:latin typeface="Calibri"/>
              <a:ea typeface="Calibri"/>
              <a:cs typeface="Calibri"/>
              <a:sym typeface="Calibri"/>
            </a:endParaRPr>
          </a:p>
        </p:txBody>
      </p:sp>
      <p:sp>
        <p:nvSpPr>
          <p:cNvPr id="181" name="Google Shape;181;p9"/>
          <p:cNvSpPr/>
          <p:nvPr/>
        </p:nvSpPr>
        <p:spPr>
          <a:xfrm>
            <a:off x="1417320" y="201168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(a) Reg 30A(1)(b) charges any deviation in a wheeling region whether it relieves or aggravates congestion. The Commission may consider exempting deviations that demonstrably relieve the congested corridor. (b) Please harmonise the use of ATC (warning, withdrawal) and TTC (definition 29a, application). (c) Please publish the NLDC procedure (Reg 30A(8)) for consultation before the charge is operational.</a:t>
            </a:r>
            <a:endParaRPr b="0" i="0" sz="1400" u="none" cap="none" strike="noStrike">
              <a:solidFill>
                <a:schemeClr val="dk1"/>
              </a:solidFill>
              <a:latin typeface="Calibri"/>
              <a:ea typeface="Calibri"/>
              <a:cs typeface="Calibri"/>
              <a:sym typeface="Calibri"/>
            </a:endParaRPr>
          </a:p>
        </p:txBody>
      </p:sp>
      <p:sp>
        <p:nvSpPr>
          <p:cNvPr id="182" name="Google Shape;182;p9"/>
          <p:cNvSpPr/>
          <p:nvPr/>
        </p:nvSpPr>
        <p:spPr>
          <a:xfrm>
            <a:off x="548640" y="3474720"/>
            <a:ext cx="11091672" cy="2103120"/>
          </a:xfrm>
          <a:prstGeom prst="rect">
            <a:avLst/>
          </a:prstGeom>
          <a:solidFill>
            <a:srgbClr val="0F40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a:off x="777240" y="367588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9"/>
          <p:cNvSpPr/>
          <p:nvPr/>
        </p:nvSpPr>
        <p:spPr>
          <a:xfrm>
            <a:off x="777240" y="367588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10</a:t>
            </a:r>
            <a:endParaRPr b="0" i="0" sz="1100" u="none" cap="none" strike="noStrike">
              <a:solidFill>
                <a:schemeClr val="dk1"/>
              </a:solidFill>
              <a:latin typeface="Calibri"/>
              <a:ea typeface="Calibri"/>
              <a:cs typeface="Calibri"/>
              <a:sym typeface="Calibri"/>
            </a:endParaRPr>
          </a:p>
        </p:txBody>
      </p:sp>
      <p:sp>
        <p:nvSpPr>
          <p:cNvPr id="185" name="Google Shape;185;p9"/>
          <p:cNvSpPr/>
          <p:nvPr/>
        </p:nvSpPr>
        <p:spPr>
          <a:xfrm>
            <a:off x="1417320" y="361188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00"/>
              <a:buFont typeface="Cambria"/>
              <a:buNone/>
            </a:pPr>
            <a:r>
              <a:rPr b="1" i="0" lang="en-US" sz="1700" u="none" cap="none" strike="noStrike">
                <a:solidFill>
                  <a:srgbClr val="FFFFFF"/>
                </a:solidFill>
                <a:latin typeface="Cambria"/>
                <a:ea typeface="Cambria"/>
                <a:cs typeface="Cambria"/>
                <a:sym typeface="Cambria"/>
              </a:rPr>
              <a:t>Harmonise default regulation with the RLDC Fees Regulations</a:t>
            </a:r>
            <a:endParaRPr b="0" i="0" sz="1700" u="none" cap="none" strike="noStrike">
              <a:solidFill>
                <a:schemeClr val="dk1"/>
              </a:solidFill>
              <a:latin typeface="Calibri"/>
              <a:ea typeface="Calibri"/>
              <a:cs typeface="Calibri"/>
              <a:sym typeface="Calibri"/>
            </a:endParaRPr>
          </a:p>
        </p:txBody>
      </p:sp>
      <p:sp>
        <p:nvSpPr>
          <p:cNvPr id="186" name="Google Shape;186;p9"/>
          <p:cNvSpPr/>
          <p:nvPr/>
        </p:nvSpPr>
        <p:spPr>
          <a:xfrm>
            <a:off x="1417320" y="393192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FC3E8"/>
              </a:buClr>
              <a:buSzPts val="1400"/>
              <a:buFont typeface="Calibri"/>
              <a:buNone/>
            </a:pPr>
            <a:r>
              <a:rPr b="0" i="1" lang="en-US" sz="1400" u="none" cap="none" strike="noStrike">
                <a:solidFill>
                  <a:srgbClr val="AFC3E8"/>
                </a:solidFill>
                <a:latin typeface="Calibri"/>
                <a:ea typeface="Calibri"/>
                <a:cs typeface="Calibri"/>
                <a:sym typeface="Calibri"/>
              </a:rPr>
              <a:t>Paras 2, 12(3) — Reg 3(35a), new Reg 45(16)</a:t>
            </a:r>
            <a:endParaRPr b="0" i="0" sz="1400" u="none" cap="none" strike="noStrike">
              <a:solidFill>
                <a:schemeClr val="dk1"/>
              </a:solidFill>
              <a:latin typeface="Calibri"/>
              <a:ea typeface="Calibri"/>
              <a:cs typeface="Calibri"/>
              <a:sym typeface="Calibri"/>
            </a:endParaRPr>
          </a:p>
        </p:txBody>
      </p:sp>
      <p:sp>
        <p:nvSpPr>
          <p:cNvPr id="187" name="Google Shape;187;p9"/>
          <p:cNvSpPr/>
          <p:nvPr/>
        </p:nvSpPr>
        <p:spPr>
          <a:xfrm>
            <a:off x="1417320" y="425196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The draft uses 2 months and 5% a month. Reg 33 of the RLDC Fees &amp; Charges Regulations, 2024 uses 1 month and 10% a month. Please state the reason for the difference or align the two. Please also: (a) correct “Provided further” in 45(16)(a)(i), which has no preceding proviso; and (b) clarify how the 75-day trigger relates to the 10-day due date in Reg 30A(6) and Annexure-4.</a:t>
            </a:r>
            <a:endParaRPr b="0" i="0" sz="1400" u="none" cap="none" strike="noStrike">
              <a:solidFill>
                <a:schemeClr val="dk1"/>
              </a:solidFill>
              <a:latin typeface="Calibri"/>
              <a:ea typeface="Calibri"/>
              <a:cs typeface="Calibri"/>
              <a:sym typeface="Calibri"/>
            </a:endParaRPr>
          </a:p>
        </p:txBody>
      </p:sp>
      <p:sp>
        <p:nvSpPr>
          <p:cNvPr id="188" name="Google Shape;188;p9"/>
          <p:cNvSpPr/>
          <p:nvPr/>
        </p:nvSpPr>
        <p:spPr>
          <a:xfrm>
            <a:off x="548640" y="5806440"/>
            <a:ext cx="11091672" cy="621792"/>
          </a:xfrm>
          <a:prstGeom prst="rect">
            <a:avLst/>
          </a:prstGeom>
          <a:solidFill>
            <a:srgbClr val="0B35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192" name="Google Shape;192;p9"/>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(9) The rate comes later by order. The scope, fixed now, decides who is exposed.  (10) Access curtailment can shut an entity out of the exchanges. The rules should be identical wherever they apply.</a:t>
            </a:r>
            <a:endParaRPr b="0" i="0" sz="1400" u="none" cap="none" strike="noStrike">
              <a:solidFill>
                <a:schemeClr val="dk1"/>
              </a:solidFill>
              <a:latin typeface="Calibri"/>
              <a:ea typeface="Calibri"/>
              <a:cs typeface="Calibri"/>
              <a:sym typeface="Calibri"/>
            </a:endParaRPr>
          </a:p>
        </p:txBody>
      </p:sp>
      <p:sp>
        <p:nvSpPr>
          <p:cNvPr id="193" name="Google Shape;193;p9"/>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D9"/>
              </a:buClr>
              <a:buSzPts val="900"/>
              <a:buFont typeface="Calibri"/>
              <a:buNone/>
            </a:pPr>
            <a:r>
              <a:rPr b="0" i="1" lang="en-US" sz="900" u="none" cap="none" strike="noStrike">
                <a:solidFill>
                  <a:srgbClr val="9FB3D9"/>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194" name="Google Shape;194;p9"/>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FB3D9"/>
              </a:buClr>
              <a:buSzPts val="900"/>
              <a:buFont typeface="Calibri"/>
              <a:buNone/>
            </a:pPr>
            <a:r>
              <a:rPr b="0" i="0" lang="en-US" sz="900" u="none" cap="none" strike="noStrike">
                <a:solidFill>
                  <a:srgbClr val="9FB3D9"/>
                </a:solidFill>
                <a:latin typeface="Calibri"/>
                <a:ea typeface="Calibri"/>
                <a:cs typeface="Calibri"/>
                <a:sym typeface="Calibri"/>
              </a:rPr>
              <a:t>Slide 7</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9" name="Shape 199"/>
        <p:cNvGrpSpPr/>
        <p:nvPr/>
      </p:nvGrpSpPr>
      <p:grpSpPr>
        <a:xfrm>
          <a:off x="0" y="0"/>
          <a:ext cx="0" cy="0"/>
          <a:chOff x="0" y="0"/>
          <a:chExt cx="0" cy="0"/>
        </a:xfrm>
      </p:grpSpPr>
      <p:sp>
        <p:nvSpPr>
          <p:cNvPr id="200" name="Google Shape;200;p10"/>
          <p:cNvSpPr/>
          <p:nvPr/>
        </p:nvSpPr>
        <p:spPr>
          <a:xfrm>
            <a:off x="548640" y="274320"/>
            <a:ext cx="10515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2500"/>
              <a:buFont typeface="Cambria"/>
              <a:buNone/>
            </a:pPr>
            <a:r>
              <a:rPr b="1" i="0" lang="en-US" sz="2500" u="none" cap="none" strike="noStrike">
                <a:solidFill>
                  <a:srgbClr val="00318B"/>
                </a:solidFill>
                <a:latin typeface="Cambria"/>
                <a:ea typeface="Cambria"/>
                <a:cs typeface="Cambria"/>
                <a:sym typeface="Cambria"/>
              </a:rPr>
              <a:t>Points 11–12</a:t>
            </a:r>
            <a:endParaRPr b="0" i="0" sz="2500" u="none" cap="none" strike="noStrike">
              <a:solidFill>
                <a:schemeClr val="dk1"/>
              </a:solidFill>
              <a:latin typeface="Calibri"/>
              <a:ea typeface="Calibri"/>
              <a:cs typeface="Calibri"/>
              <a:sym typeface="Calibri"/>
            </a:endParaRPr>
          </a:p>
        </p:txBody>
      </p:sp>
      <p:sp>
        <p:nvSpPr>
          <p:cNvPr id="201" name="Google Shape;201;p10"/>
          <p:cNvSpPr/>
          <p:nvPr/>
        </p:nvSpPr>
        <p:spPr>
          <a:xfrm>
            <a:off x="548640" y="777240"/>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Same wording as the Done-for-you letter — adapt before sending</a:t>
            </a:r>
            <a:endParaRPr b="0" i="0" sz="1400" u="none" cap="none" strike="noStrike">
              <a:solidFill>
                <a:schemeClr val="dk1"/>
              </a:solidFill>
              <a:latin typeface="Calibri"/>
              <a:ea typeface="Calibri"/>
              <a:cs typeface="Calibri"/>
              <a:sym typeface="Calibri"/>
            </a:endParaRPr>
          </a:p>
        </p:txBody>
      </p:sp>
      <p:sp>
        <p:nvSpPr>
          <p:cNvPr id="202" name="Google Shape;202;p10"/>
          <p:cNvSpPr/>
          <p:nvPr/>
        </p:nvSpPr>
        <p:spPr>
          <a:xfrm>
            <a:off x="548640" y="1234440"/>
            <a:ext cx="11091672" cy="210312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0"/>
          <p:cNvSpPr/>
          <p:nvPr/>
        </p:nvSpPr>
        <p:spPr>
          <a:xfrm>
            <a:off x="777240" y="143560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0"/>
          <p:cNvSpPr/>
          <p:nvPr/>
        </p:nvSpPr>
        <p:spPr>
          <a:xfrm>
            <a:off x="777240" y="143560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11</a:t>
            </a:r>
            <a:endParaRPr b="0" i="0" sz="1100" u="none" cap="none" strike="noStrike">
              <a:solidFill>
                <a:schemeClr val="dk1"/>
              </a:solidFill>
              <a:latin typeface="Calibri"/>
              <a:ea typeface="Calibri"/>
              <a:cs typeface="Calibri"/>
              <a:sym typeface="Calibri"/>
            </a:endParaRPr>
          </a:p>
        </p:txBody>
      </p:sp>
      <p:sp>
        <p:nvSpPr>
          <p:cNvPr id="205" name="Google Shape;205;p10"/>
          <p:cNvSpPr/>
          <p:nvPr/>
        </p:nvSpPr>
        <p:spPr>
          <a:xfrm>
            <a:off x="1417320" y="137160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700"/>
              <a:buFont typeface="Cambria"/>
              <a:buNone/>
            </a:pPr>
            <a:r>
              <a:rPr b="1" i="0" lang="en-US" sz="1700" u="none" cap="none" strike="noStrike">
                <a:solidFill>
                  <a:srgbClr val="00318B"/>
                </a:solidFill>
                <a:latin typeface="Cambria"/>
                <a:ea typeface="Cambria"/>
                <a:cs typeface="Cambria"/>
                <a:sym typeface="Cambria"/>
              </a:rPr>
              <a:t>Clarify the State Government's status when trading free power</a:t>
            </a:r>
            <a:endParaRPr b="0" i="0" sz="1700" u="none" cap="none" strike="noStrike">
              <a:solidFill>
                <a:schemeClr val="dk1"/>
              </a:solidFill>
              <a:latin typeface="Calibri"/>
              <a:ea typeface="Calibri"/>
              <a:cs typeface="Calibri"/>
              <a:sym typeface="Calibri"/>
            </a:endParaRPr>
          </a:p>
        </p:txBody>
      </p:sp>
      <p:sp>
        <p:nvSpPr>
          <p:cNvPr id="206" name="Google Shape;206;p10"/>
          <p:cNvSpPr/>
          <p:nvPr/>
        </p:nvSpPr>
        <p:spPr>
          <a:xfrm>
            <a:off x="1417320" y="169164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Para 20 — Annexure-8, paras 3.2.4, 4.8, 4.11</a:t>
            </a:r>
            <a:endParaRPr b="0" i="0" sz="1400" u="none" cap="none" strike="noStrike">
              <a:solidFill>
                <a:schemeClr val="dk1"/>
              </a:solidFill>
              <a:latin typeface="Calibri"/>
              <a:ea typeface="Calibri"/>
              <a:cs typeface="Calibri"/>
              <a:sym typeface="Calibri"/>
            </a:endParaRPr>
          </a:p>
        </p:txBody>
      </p:sp>
      <p:sp>
        <p:nvSpPr>
          <p:cNvPr id="207" name="Google Shape;207;p10"/>
          <p:cNvSpPr/>
          <p:nvPr/>
        </p:nvSpPr>
        <p:spPr>
          <a:xfrm>
            <a:off x="1417320" y="201168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Para 4.8 lets the State Government buy power at the bus bar “as a trading licensee”. A State Government is not a licensee. Please clarify the capacity in which it transacts. Please also explain: (a) how monthly RLDC charges payable by the State Government to the CHGS (para 3.2.4) will be billed; and (b) the basis for exempting State Government schedules from transmission charges and losses (para 4.11) under the Sharing Regulations.</a:t>
            </a:r>
            <a:endParaRPr b="0" i="0" sz="1400" u="none" cap="none" strike="noStrike">
              <a:solidFill>
                <a:schemeClr val="dk1"/>
              </a:solidFill>
              <a:latin typeface="Calibri"/>
              <a:ea typeface="Calibri"/>
              <a:cs typeface="Calibri"/>
              <a:sym typeface="Calibri"/>
            </a:endParaRPr>
          </a:p>
        </p:txBody>
      </p:sp>
      <p:sp>
        <p:nvSpPr>
          <p:cNvPr id="208" name="Google Shape;208;p10"/>
          <p:cNvSpPr/>
          <p:nvPr/>
        </p:nvSpPr>
        <p:spPr>
          <a:xfrm>
            <a:off x="548640" y="3474720"/>
            <a:ext cx="11091672" cy="2103120"/>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0"/>
          <p:cNvSpPr/>
          <p:nvPr/>
        </p:nvSpPr>
        <p:spPr>
          <a:xfrm>
            <a:off x="777240" y="3675888"/>
            <a:ext cx="457200" cy="457200"/>
          </a:xfrm>
          <a:prstGeom prst="ellipse">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0"/>
          <p:cNvSpPr/>
          <p:nvPr/>
        </p:nvSpPr>
        <p:spPr>
          <a:xfrm>
            <a:off x="777240" y="367588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318B"/>
              </a:buClr>
              <a:buSzPts val="1100"/>
              <a:buFont typeface="Calibri"/>
              <a:buNone/>
            </a:pPr>
            <a:r>
              <a:rPr b="1" i="0" lang="en-US" sz="1100" u="none" cap="none" strike="noStrike">
                <a:solidFill>
                  <a:srgbClr val="00318B"/>
                </a:solidFill>
                <a:latin typeface="Calibri"/>
                <a:ea typeface="Calibri"/>
                <a:cs typeface="Calibri"/>
                <a:sym typeface="Calibri"/>
              </a:rPr>
              <a:t>12</a:t>
            </a:r>
            <a:endParaRPr b="0" i="0" sz="1100" u="none" cap="none" strike="noStrike">
              <a:solidFill>
                <a:schemeClr val="dk1"/>
              </a:solidFill>
              <a:latin typeface="Calibri"/>
              <a:ea typeface="Calibri"/>
              <a:cs typeface="Calibri"/>
              <a:sym typeface="Calibri"/>
            </a:endParaRPr>
          </a:p>
        </p:txBody>
      </p:sp>
      <p:sp>
        <p:nvSpPr>
          <p:cNvPr id="211" name="Google Shape;211;p10"/>
          <p:cNvSpPr/>
          <p:nvPr/>
        </p:nvSpPr>
        <p:spPr>
          <a:xfrm>
            <a:off x="1417320" y="3611880"/>
            <a:ext cx="99669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318B"/>
              </a:buClr>
              <a:buSzPts val="1700"/>
              <a:buFont typeface="Cambria"/>
              <a:buNone/>
            </a:pPr>
            <a:r>
              <a:rPr b="1" i="0" lang="en-US" sz="1700" u="none" cap="none" strike="noStrike">
                <a:solidFill>
                  <a:srgbClr val="00318B"/>
                </a:solidFill>
                <a:latin typeface="Cambria"/>
                <a:ea typeface="Cambria"/>
                <a:cs typeface="Cambria"/>
                <a:sym typeface="Cambria"/>
              </a:rPr>
              <a:t>Set conditions for “standing consent”</a:t>
            </a:r>
            <a:endParaRPr b="0" i="0" sz="1700" u="none" cap="none" strike="noStrike">
              <a:solidFill>
                <a:schemeClr val="dk1"/>
              </a:solidFill>
              <a:latin typeface="Calibri"/>
              <a:ea typeface="Calibri"/>
              <a:cs typeface="Calibri"/>
              <a:sym typeface="Calibri"/>
            </a:endParaRPr>
          </a:p>
        </p:txBody>
      </p:sp>
      <p:sp>
        <p:nvSpPr>
          <p:cNvPr id="212" name="Google Shape;212;p10"/>
          <p:cNvSpPr/>
          <p:nvPr/>
        </p:nvSpPr>
        <p:spPr>
          <a:xfrm>
            <a:off x="1417320" y="3931920"/>
            <a:ext cx="9966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1400"/>
              <a:buFont typeface="Calibri"/>
              <a:buNone/>
            </a:pPr>
            <a:r>
              <a:rPr b="0" i="1" lang="en-US" sz="1400" u="none" cap="none" strike="noStrike">
                <a:solidFill>
                  <a:srgbClr val="5A6472"/>
                </a:solidFill>
                <a:latin typeface="Calibri"/>
                <a:ea typeface="Calibri"/>
                <a:cs typeface="Calibri"/>
                <a:sym typeface="Calibri"/>
              </a:rPr>
              <a:t>Para 15 — Reg 48(3)(f)</a:t>
            </a:r>
            <a:endParaRPr b="0" i="0" sz="1400" u="none" cap="none" strike="noStrike">
              <a:solidFill>
                <a:schemeClr val="dk1"/>
              </a:solidFill>
              <a:latin typeface="Calibri"/>
              <a:ea typeface="Calibri"/>
              <a:cs typeface="Calibri"/>
              <a:sym typeface="Calibri"/>
            </a:endParaRPr>
          </a:p>
        </p:txBody>
      </p:sp>
      <p:sp>
        <p:nvSpPr>
          <p:cNvPr id="213" name="Google Shape;213;p10"/>
          <p:cNvSpPr/>
          <p:nvPr/>
        </p:nvSpPr>
        <p:spPr>
          <a:xfrm>
            <a:off x="1417320" y="4251960"/>
            <a:ext cx="10012680" cy="12801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Please specify the form, validity period and revocation of the buyer's “standing consent” for supply from alternate sources, and how the savings-sharing ratio is to be recorded with RLDC.</a:t>
            </a:r>
            <a:endParaRPr b="0" i="0" sz="1400" u="none" cap="none" strike="noStrike">
              <a:solidFill>
                <a:schemeClr val="dk1"/>
              </a:solidFill>
              <a:latin typeface="Calibri"/>
              <a:ea typeface="Calibri"/>
              <a:cs typeface="Calibri"/>
              <a:sym typeface="Calibri"/>
            </a:endParaRPr>
          </a:p>
        </p:txBody>
      </p:sp>
      <p:sp>
        <p:nvSpPr>
          <p:cNvPr id="214" name="Google Shape;214;p10"/>
          <p:cNvSpPr/>
          <p:nvPr/>
        </p:nvSpPr>
        <p:spPr>
          <a:xfrm>
            <a:off x="548640" y="5806440"/>
            <a:ext cx="11091672" cy="621792"/>
          </a:xfrm>
          <a:prstGeom prst="rect">
            <a:avLst/>
          </a:prstGeom>
          <a:solidFill>
            <a:srgbClr val="DCE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0"/>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0"/>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0"/>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218" name="Google Shape;218;p10"/>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1A1A1A"/>
              </a:buClr>
              <a:buSzPts val="1400"/>
              <a:buFont typeface="Calibri"/>
              <a:buNone/>
            </a:pPr>
            <a:r>
              <a:rPr b="0" i="0" lang="en-US" sz="1400" u="none" cap="none" strike="noStrike">
                <a:solidFill>
                  <a:srgbClr val="1A1A1A"/>
                </a:solidFill>
                <a:latin typeface="Calibri"/>
                <a:ea typeface="Calibri"/>
                <a:cs typeface="Calibri"/>
                <a:sym typeface="Calibri"/>
              </a:rPr>
              <a:t>(11) Hydro-rich States can use this route only if the legal and billing steps are clear.  (12) Buyers should be able to withdraw consent they once gave, and to see how savings are shared.</a:t>
            </a:r>
            <a:endParaRPr b="0" i="0" sz="1400" u="none" cap="none" strike="noStrike">
              <a:solidFill>
                <a:schemeClr val="dk1"/>
              </a:solidFill>
              <a:latin typeface="Calibri"/>
              <a:ea typeface="Calibri"/>
              <a:cs typeface="Calibri"/>
              <a:sym typeface="Calibri"/>
            </a:endParaRPr>
          </a:p>
        </p:txBody>
      </p:sp>
      <p:sp>
        <p:nvSpPr>
          <p:cNvPr id="219" name="Google Shape;219;p10"/>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6472"/>
              </a:buClr>
              <a:buSzPts val="900"/>
              <a:buFont typeface="Calibri"/>
              <a:buNone/>
            </a:pPr>
            <a:r>
              <a:rPr b="0" i="1" lang="en-US" sz="900" u="none" cap="none" strike="noStrike">
                <a:solidFill>
                  <a:srgbClr val="5A6472"/>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220" name="Google Shape;220;p10"/>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A6472"/>
              </a:buClr>
              <a:buSzPts val="900"/>
              <a:buFont typeface="Calibri"/>
              <a:buNone/>
            </a:pPr>
            <a:r>
              <a:rPr b="0" i="0" lang="en-US" sz="900" u="none" cap="none" strike="noStrike">
                <a:solidFill>
                  <a:srgbClr val="5A6472"/>
                </a:solidFill>
                <a:latin typeface="Calibri"/>
                <a:ea typeface="Calibri"/>
                <a:cs typeface="Calibri"/>
                <a:sym typeface="Calibri"/>
              </a:rPr>
              <a:t>Slide 8</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18B"/>
        </a:solidFill>
      </p:bgPr>
    </p:bg>
    <p:spTree>
      <p:nvGrpSpPr>
        <p:cNvPr id="225" name="Shape 225"/>
        <p:cNvGrpSpPr/>
        <p:nvPr/>
      </p:nvGrpSpPr>
      <p:grpSpPr>
        <a:xfrm>
          <a:off x="0" y="0"/>
          <a:ext cx="0" cy="0"/>
          <a:chOff x="0" y="0"/>
          <a:chExt cx="0" cy="0"/>
        </a:xfrm>
      </p:grpSpPr>
      <p:sp>
        <p:nvSpPr>
          <p:cNvPr id="226" name="Google Shape;226;p11"/>
          <p:cNvSpPr/>
          <p:nvPr/>
        </p:nvSpPr>
        <p:spPr>
          <a:xfrm>
            <a:off x="-1828800" y="-1828800"/>
            <a:ext cx="5486400" cy="5486400"/>
          </a:xfrm>
          <a:prstGeom prst="ellipse">
            <a:avLst/>
          </a:prstGeom>
          <a:solidFill>
            <a:srgbClr val="0B3E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a:off x="640080" y="1280160"/>
            <a:ext cx="9144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8200"/>
              </a:buClr>
              <a:buSzPts val="1500"/>
              <a:buFont typeface="Calibri"/>
              <a:buNone/>
            </a:pPr>
            <a:r>
              <a:rPr b="1" i="0" lang="en-US" sz="1500" u="none" cap="none" strike="noStrike">
                <a:solidFill>
                  <a:srgbClr val="FF8200"/>
                </a:solidFill>
                <a:latin typeface="Calibri"/>
                <a:ea typeface="Calibri"/>
                <a:cs typeface="Calibri"/>
                <a:sym typeface="Calibri"/>
              </a:rPr>
              <a:t>12 points, one deadline: 21.10.2026</a:t>
            </a:r>
            <a:endParaRPr b="0" i="0" sz="1500" u="none" cap="none" strike="noStrike">
              <a:solidFill>
                <a:schemeClr val="dk1"/>
              </a:solidFill>
              <a:latin typeface="Calibri"/>
              <a:ea typeface="Calibri"/>
              <a:cs typeface="Calibri"/>
              <a:sym typeface="Calibri"/>
            </a:endParaRPr>
          </a:p>
        </p:txBody>
      </p:sp>
      <p:sp>
        <p:nvSpPr>
          <p:cNvPr id="228" name="Google Shape;228;p11"/>
          <p:cNvSpPr/>
          <p:nvPr/>
        </p:nvSpPr>
        <p:spPr>
          <a:xfrm>
            <a:off x="640080" y="1783080"/>
            <a:ext cx="10515600" cy="91440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2200"/>
              <a:buFont typeface="Cambria"/>
              <a:buNone/>
            </a:pPr>
            <a:r>
              <a:rPr b="0" i="0" lang="en-US" sz="2200" u="none" cap="none" strike="noStrike">
                <a:solidFill>
                  <a:srgbClr val="FFFFFF"/>
                </a:solidFill>
                <a:latin typeface="Cambria"/>
                <a:ea typeface="Cambria"/>
                <a:cs typeface="Cambria"/>
                <a:sym typeface="Cambria"/>
              </a:rPr>
              <a:t>Send the points that matter to your position. Not all of them will apply to you.</a:t>
            </a:r>
            <a:endParaRPr b="0" i="0" sz="2200" u="none" cap="none" strike="noStrike">
              <a:solidFill>
                <a:schemeClr val="dk1"/>
              </a:solidFill>
              <a:latin typeface="Calibri"/>
              <a:ea typeface="Calibri"/>
              <a:cs typeface="Calibri"/>
              <a:sym typeface="Calibri"/>
            </a:endParaRPr>
          </a:p>
        </p:txBody>
      </p:sp>
      <p:cxnSp>
        <p:nvCxnSpPr>
          <p:cNvPr id="229" name="Google Shape;229;p11"/>
          <p:cNvCxnSpPr/>
          <p:nvPr/>
        </p:nvCxnSpPr>
        <p:spPr>
          <a:xfrm>
            <a:off x="640080" y="2834640"/>
            <a:ext cx="2743200" cy="0"/>
          </a:xfrm>
          <a:prstGeom prst="straightConnector1">
            <a:avLst/>
          </a:prstGeom>
          <a:noFill/>
          <a:ln cap="flat" cmpd="sng" w="25400">
            <a:solidFill>
              <a:srgbClr val="FF8200"/>
            </a:solidFill>
            <a:prstDash val="solid"/>
            <a:round/>
            <a:headEnd len="sm" w="sm" type="none"/>
            <a:tailEnd len="sm" w="sm" type="none"/>
          </a:ln>
        </p:spPr>
      </p:cxnSp>
      <p:sp>
        <p:nvSpPr>
          <p:cNvPr id="230" name="Google Shape;230;p11"/>
          <p:cNvSpPr/>
          <p:nvPr/>
        </p:nvSpPr>
        <p:spPr>
          <a:xfrm>
            <a:off x="640080" y="3108960"/>
            <a:ext cx="10515600" cy="123444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DCE9F7"/>
              </a:buClr>
              <a:buSzPts val="1400"/>
              <a:buFont typeface="Calibri"/>
              <a:buNone/>
            </a:pPr>
            <a:r>
              <a:rPr b="0" i="1" lang="en-US" sz="1400" u="none" cap="none" strike="noStrike">
                <a:solidFill>
                  <a:srgbClr val="DCE9F7"/>
                </a:solidFill>
                <a:latin typeface="Calibri"/>
                <a:ea typeface="Calibri"/>
                <a:cs typeface="Calibri"/>
                <a:sym typeface="Calibri"/>
              </a:rPr>
              <a:t>Practical note: these draft points are compiled from the CERC draft notification and Explanatory Memorandum dated 21.09.2026. They are not a substitute for the official text or for legal or consulting advice. Select and adapt only what is relevant before sending. Prepared by Nambirajan K.</a:t>
            </a:r>
            <a:endParaRPr b="0" i="0" sz="1400" u="none" cap="none" strike="noStrike">
              <a:solidFill>
                <a:schemeClr val="dk1"/>
              </a:solidFill>
              <a:latin typeface="Calibri"/>
              <a:ea typeface="Calibri"/>
              <a:cs typeface="Calibri"/>
              <a:sym typeface="Calibri"/>
            </a:endParaRPr>
          </a:p>
        </p:txBody>
      </p:sp>
      <p:sp>
        <p:nvSpPr>
          <p:cNvPr id="231" name="Google Shape;231;p11"/>
          <p:cNvSpPr/>
          <p:nvPr/>
        </p:nvSpPr>
        <p:spPr>
          <a:xfrm>
            <a:off x="548640" y="5806440"/>
            <a:ext cx="11091672" cy="621792"/>
          </a:xfrm>
          <a:prstGeom prst="rect">
            <a:avLst/>
          </a:prstGeom>
          <a:solidFill>
            <a:srgbClr val="0B35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a:off x="548640" y="5806440"/>
            <a:ext cx="173736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a:off x="1371600" y="5806440"/>
            <a:ext cx="914400" cy="621792"/>
          </a:xfrm>
          <a:prstGeom prst="rect">
            <a:avLst/>
          </a:prstGeom>
          <a:solidFill>
            <a:srgbClr val="F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548640" y="5806440"/>
            <a:ext cx="1737360" cy="62179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WHY IT</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MATTERS</a:t>
            </a:r>
            <a:endParaRPr b="0" i="0" sz="1300" u="none" cap="none" strike="noStrike">
              <a:solidFill>
                <a:schemeClr val="dk1"/>
              </a:solidFill>
              <a:latin typeface="Calibri"/>
              <a:ea typeface="Calibri"/>
              <a:cs typeface="Calibri"/>
              <a:sym typeface="Calibri"/>
            </a:endParaRPr>
          </a:p>
        </p:txBody>
      </p:sp>
      <p:sp>
        <p:nvSpPr>
          <p:cNvPr id="235" name="Google Shape;235;p11"/>
          <p:cNvSpPr/>
          <p:nvPr/>
        </p:nvSpPr>
        <p:spPr>
          <a:xfrm>
            <a:off x="2514600" y="5843016"/>
            <a:ext cx="8942832" cy="54864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Companion files: the Done-for-you covering letter and table (DOCX) and the DIY worksheet. Use this deck to take your team through the points before you finalise either.</a:t>
            </a:r>
            <a:endParaRPr b="0" i="0" sz="1400" u="none" cap="none" strike="noStrike">
              <a:solidFill>
                <a:schemeClr val="dk1"/>
              </a:solidFill>
              <a:latin typeface="Calibri"/>
              <a:ea typeface="Calibri"/>
              <a:cs typeface="Calibri"/>
              <a:sym typeface="Calibri"/>
            </a:endParaRPr>
          </a:p>
        </p:txBody>
      </p:sp>
      <p:sp>
        <p:nvSpPr>
          <p:cNvPr id="236" name="Google Shape;236;p11"/>
          <p:cNvSpPr/>
          <p:nvPr/>
        </p:nvSpPr>
        <p:spPr>
          <a:xfrm>
            <a:off x="457200" y="6537960"/>
            <a:ext cx="8686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3D9"/>
              </a:buClr>
              <a:buSzPts val="900"/>
              <a:buFont typeface="Calibri"/>
              <a:buNone/>
            </a:pPr>
            <a:r>
              <a:rPr b="0" i="1" lang="en-US" sz="900" u="none" cap="none" strike="noStrike">
                <a:solidFill>
                  <a:srgbClr val="9FB3D9"/>
                </a:solidFill>
                <a:latin typeface="Calibri"/>
                <a:ea typeface="Calibri"/>
                <a:cs typeface="Calibri"/>
                <a:sym typeface="Calibri"/>
              </a:rPr>
              <a:t>Draft CERC (IEGC) (Second Amendment) Regulations, 2026 — Comments  •  powerppt.com</a:t>
            </a:r>
            <a:endParaRPr b="0" i="0" sz="900" u="none" cap="none" strike="noStrike">
              <a:solidFill>
                <a:schemeClr val="dk1"/>
              </a:solidFill>
              <a:latin typeface="Calibri"/>
              <a:ea typeface="Calibri"/>
              <a:cs typeface="Calibri"/>
              <a:sym typeface="Calibri"/>
            </a:endParaRPr>
          </a:p>
        </p:txBody>
      </p:sp>
      <p:sp>
        <p:nvSpPr>
          <p:cNvPr id="237" name="Google Shape;237;p11"/>
          <p:cNvSpPr/>
          <p:nvPr/>
        </p:nvSpPr>
        <p:spPr>
          <a:xfrm>
            <a:off x="10085832" y="6537960"/>
            <a:ext cx="1645920" cy="2560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FB3D9"/>
              </a:buClr>
              <a:buSzPts val="900"/>
              <a:buFont typeface="Calibri"/>
              <a:buNone/>
            </a:pPr>
            <a:r>
              <a:rPr b="0" i="0" lang="en-US" sz="900" u="none" cap="none" strike="noStrike">
                <a:solidFill>
                  <a:srgbClr val="9FB3D9"/>
                </a:solidFill>
                <a:latin typeface="Calibri"/>
                <a:ea typeface="Calibri"/>
                <a:cs typeface="Calibri"/>
                <a:sym typeface="Calibri"/>
              </a:rPr>
              <a:t>Last slide</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