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18B"/>
        </a:solidFill>
      </p:bgPr>
    </p:bg>
    <p:spTree>
      <p:nvGrpSpPr>
        <p:cNvPr id="1" name=""/>
        <p:cNvGrpSpPr/>
        <p:nvPr/>
      </p:nvGrpSpPr>
      <p:grpSpPr>
        <a:xfrm>
          <a:off x="0" y="0"/>
          <a:ext cx="0" cy="0"/>
          <a:chOff x="0" y="0"/>
          <a:chExt cx="0" cy="0"/>
        </a:xfrm>
      </p:grpSpPr>
      <p:sp>
        <p:nvSpPr>
          <p:cNvPr id="2" name="Shape 0"/>
          <p:cNvSpPr/>
          <p:nvPr/>
        </p:nvSpPr>
        <p:spPr>
          <a:xfrm>
            <a:off x="8778240" y="3291840"/>
            <a:ext cx="5943600" cy="5943600"/>
          </a:xfrm>
          <a:prstGeom prst="ellipse">
            <a:avLst/>
          </a:prstGeom>
          <a:solidFill>
            <a:srgbClr val="0B3E9C"/>
          </a:solidFill>
          <a:ln/>
        </p:spPr>
      </p:sp>
      <p:sp>
        <p:nvSpPr>
          <p:cNvPr id="3" name="Shape 1"/>
          <p:cNvSpPr/>
          <p:nvPr/>
        </p:nvSpPr>
        <p:spPr>
          <a:xfrm>
            <a:off x="9692640" y="4206240"/>
            <a:ext cx="4114800" cy="4114800"/>
          </a:xfrm>
          <a:prstGeom prst="ellipse">
            <a:avLst/>
          </a:prstGeom>
          <a:solidFill>
            <a:srgbClr val="10469E"/>
          </a:solidFill>
          <a:ln/>
        </p:spPr>
      </p:sp>
      <p:sp>
        <p:nvSpPr>
          <p:cNvPr id="4" name="Text 2"/>
          <p:cNvSpPr/>
          <p:nvPr/>
        </p:nvSpPr>
        <p:spPr>
          <a:xfrm>
            <a:off x="640080" y="502920"/>
            <a:ext cx="10058400" cy="365760"/>
          </a:xfrm>
          <a:prstGeom prst="rect">
            <a:avLst/>
          </a:prstGeom>
          <a:noFill/>
          <a:ln/>
        </p:spPr>
        <p:txBody>
          <a:bodyPr wrap="square" lIns="0" tIns="0" rIns="0" bIns="0" rtlCol="0" anchor="ctr"/>
          <a:lstStyle/>
          <a:p>
            <a:pPr indent="0" marL="0">
              <a:buNone/>
            </a:pPr>
            <a:r>
              <a:rPr lang="en-US" sz="1400" b="1" spc="150" kern="0" dirty="0">
                <a:solidFill>
                  <a:srgbClr val="FF8200"/>
                </a:solidFill>
                <a:latin typeface="Calibri" pitchFamily="34" charset="0"/>
                <a:ea typeface="Calibri" pitchFamily="34" charset="-122"/>
                <a:cs typeface="Calibri" pitchFamily="34" charset="-120"/>
              </a:rPr>
              <a:t>CLARIFICATION QUERIES  •  READY TO ADAPT AND SEND</a:t>
            </a:r>
            <a:endParaRPr lang="en-US" sz="1400" dirty="0"/>
          </a:p>
        </p:txBody>
      </p:sp>
      <p:sp>
        <p:nvSpPr>
          <p:cNvPr id="5" name="Text 3"/>
          <p:cNvSpPr/>
          <p:nvPr/>
        </p:nvSpPr>
        <p:spPr>
          <a:xfrm>
            <a:off x="594360" y="960120"/>
            <a:ext cx="9875520" cy="1371600"/>
          </a:xfrm>
          <a:prstGeom prst="rect">
            <a:avLst/>
          </a:prstGeom>
          <a:noFill/>
          <a:ln/>
        </p:spPr>
        <p:txBody>
          <a:bodyPr wrap="square" lIns="0" tIns="0" rIns="0" bIns="0" rtlCol="0" anchor="ctr"/>
          <a:lstStyle/>
          <a:p>
            <a:pPr indent="0" marL="0">
              <a:lnSpc>
                <a:spcPct val="112000"/>
              </a:lnSpc>
              <a:buNone/>
            </a:pPr>
            <a:r>
              <a:rPr lang="en-US" sz="3000" b="1" dirty="0">
                <a:solidFill>
                  <a:srgbClr val="FFFFFF"/>
                </a:solidFill>
                <a:latin typeface="Cambria" pitchFamily="34" charset="0"/>
                <a:ea typeface="Cambria" pitchFamily="34" charset="-122"/>
                <a:cs typeface="Cambria" pitchFamily="34" charset="-120"/>
              </a:rPr>
              <a:t>Comments &amp; Clarification Queries</a:t>
            </a:r>
            <a:endParaRPr lang="en-US" sz="3000" dirty="0"/>
          </a:p>
          <a:p>
            <a:pPr indent="0" marL="0">
              <a:lnSpc>
                <a:spcPct val="112000"/>
              </a:lnSpc>
              <a:buNone/>
            </a:pPr>
            <a:r>
              <a:rPr lang="en-US" sz="3000" b="1" dirty="0">
                <a:solidFill>
                  <a:srgbClr val="FFFFFF"/>
                </a:solidFill>
                <a:latin typeface="Cambria" pitchFamily="34" charset="0"/>
                <a:ea typeface="Cambria" pitchFamily="34" charset="-122"/>
                <a:cs typeface="Cambria" pitchFamily="34" charset="-120"/>
              </a:rPr>
              <a:t>on the MNRE CST Call for Proposals</a:t>
            </a:r>
            <a:endParaRPr lang="en-US" sz="3000" dirty="0"/>
          </a:p>
        </p:txBody>
      </p:sp>
      <p:sp>
        <p:nvSpPr>
          <p:cNvPr id="6" name="Text 4"/>
          <p:cNvSpPr/>
          <p:nvPr/>
        </p:nvSpPr>
        <p:spPr>
          <a:xfrm>
            <a:off x="640080" y="2423160"/>
            <a:ext cx="9875520" cy="457200"/>
          </a:xfrm>
          <a:prstGeom prst="rect">
            <a:avLst/>
          </a:prstGeom>
          <a:noFill/>
          <a:ln/>
        </p:spPr>
        <p:txBody>
          <a:bodyPr wrap="square" lIns="0" tIns="0" rIns="0" bIns="0" rtlCol="0" anchor="ctr"/>
          <a:lstStyle/>
          <a:p>
            <a:pPr indent="0" marL="0">
              <a:buNone/>
            </a:pPr>
            <a:r>
              <a:rPr lang="en-US" sz="1600" dirty="0">
                <a:solidFill>
                  <a:srgbClr val="DCE9F7"/>
                </a:solidFill>
                <a:latin typeface="Calibri" pitchFamily="34" charset="0"/>
                <a:ea typeface="Calibri" pitchFamily="34" charset="-122"/>
                <a:cs typeface="Calibri" pitchFamily="34" charset="-120"/>
              </a:rPr>
              <a:t>Concentrating Solar Thermal (CST) Technology for Indian Industry — Under the RE-RTD Programme</a:t>
            </a:r>
            <a:endParaRPr lang="en-US" sz="1600" dirty="0"/>
          </a:p>
        </p:txBody>
      </p:sp>
      <p:sp>
        <p:nvSpPr>
          <p:cNvPr id="7" name="Shape 5"/>
          <p:cNvSpPr/>
          <p:nvPr/>
        </p:nvSpPr>
        <p:spPr>
          <a:xfrm>
            <a:off x="640080" y="3200400"/>
            <a:ext cx="3246120" cy="1417320"/>
          </a:xfrm>
          <a:prstGeom prst="rect">
            <a:avLst>
              <a:gd name="adj" fmla="val 5161"/>
            </a:avLst>
          </a:prstGeom>
          <a:solidFill>
            <a:srgbClr val="0F4098"/>
          </a:solidFill>
          <a:ln/>
        </p:spPr>
      </p:sp>
      <p:sp>
        <p:nvSpPr>
          <p:cNvPr id="8" name="Text 6"/>
          <p:cNvSpPr/>
          <p:nvPr/>
        </p:nvSpPr>
        <p:spPr>
          <a:xfrm>
            <a:off x="822960" y="3291840"/>
            <a:ext cx="2880360" cy="438912"/>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10</a:t>
            </a:r>
            <a:endParaRPr lang="en-US" sz="2200" dirty="0"/>
          </a:p>
        </p:txBody>
      </p:sp>
      <p:sp>
        <p:nvSpPr>
          <p:cNvPr id="9" name="Text 7"/>
          <p:cNvSpPr/>
          <p:nvPr/>
        </p:nvSpPr>
        <p:spPr>
          <a:xfrm>
            <a:off x="822960" y="3703320"/>
            <a:ext cx="2880360" cy="320040"/>
          </a:xfrm>
          <a:prstGeom prst="rect">
            <a:avLst/>
          </a:prstGeom>
          <a:noFill/>
          <a:ln/>
        </p:spPr>
        <p:txBody>
          <a:bodyPr wrap="square" lIns="0" tIns="0" rIns="0" bIns="0" rtlCol="0" anchor="ctr"/>
          <a:lstStyle/>
          <a:p>
            <a:pPr indent="0" marL="0">
              <a:buNone/>
            </a:pPr>
            <a:r>
              <a:rPr lang="en-US" sz="1400" b="1" dirty="0">
                <a:solidFill>
                  <a:srgbClr val="DCE9F7"/>
                </a:solidFill>
                <a:latin typeface="Calibri" pitchFamily="34" charset="0"/>
                <a:ea typeface="Calibri" pitchFamily="34" charset="-122"/>
                <a:cs typeface="Calibri" pitchFamily="34" charset="-120"/>
              </a:rPr>
              <a:t>Queries Drafted</a:t>
            </a:r>
            <a:endParaRPr lang="en-US" sz="1400" dirty="0"/>
          </a:p>
        </p:txBody>
      </p:sp>
      <p:sp>
        <p:nvSpPr>
          <p:cNvPr id="10" name="Text 8"/>
          <p:cNvSpPr/>
          <p:nvPr/>
        </p:nvSpPr>
        <p:spPr>
          <a:xfrm>
            <a:off x="822960" y="4041648"/>
            <a:ext cx="2880360" cy="548640"/>
          </a:xfrm>
          <a:prstGeom prst="rect">
            <a:avLst/>
          </a:prstGeom>
          <a:noFill/>
          <a:ln/>
        </p:spPr>
        <p:txBody>
          <a:bodyPr wrap="square" lIns="0" tIns="0" rIns="0" bIns="0" rtlCol="0" anchor="t"/>
          <a:lstStyle/>
          <a:p>
            <a:pPr indent="0" marL="0">
              <a:buNone/>
            </a:pPr>
            <a:r>
              <a:rPr lang="en-US" sz="1250" i="1" dirty="0">
                <a:solidFill>
                  <a:srgbClr val="AFC3E8"/>
                </a:solidFill>
                <a:latin typeface="Calibri" pitchFamily="34" charset="0"/>
                <a:ea typeface="Calibri" pitchFamily="34" charset="-122"/>
                <a:cs typeface="Calibri" pitchFamily="34" charset="-120"/>
              </a:rPr>
              <a:t>Ready to send to MNRE</a:t>
            </a:r>
            <a:endParaRPr lang="en-US" sz="1250" dirty="0"/>
          </a:p>
        </p:txBody>
      </p:sp>
      <p:sp>
        <p:nvSpPr>
          <p:cNvPr id="11" name="Shape 9"/>
          <p:cNvSpPr/>
          <p:nvPr/>
        </p:nvSpPr>
        <p:spPr>
          <a:xfrm>
            <a:off x="4114800" y="3200400"/>
            <a:ext cx="3246120" cy="1417320"/>
          </a:xfrm>
          <a:prstGeom prst="rect">
            <a:avLst>
              <a:gd name="adj" fmla="val 5161"/>
            </a:avLst>
          </a:prstGeom>
          <a:solidFill>
            <a:srgbClr val="FF8200"/>
          </a:solidFill>
          <a:ln/>
        </p:spPr>
      </p:sp>
      <p:sp>
        <p:nvSpPr>
          <p:cNvPr id="12" name="Text 10"/>
          <p:cNvSpPr/>
          <p:nvPr/>
        </p:nvSpPr>
        <p:spPr>
          <a:xfrm>
            <a:off x="4297680" y="3291840"/>
            <a:ext cx="2880360" cy="438912"/>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07.10.26</a:t>
            </a:r>
            <a:endParaRPr lang="en-US" sz="2200" dirty="0"/>
          </a:p>
        </p:txBody>
      </p:sp>
      <p:sp>
        <p:nvSpPr>
          <p:cNvPr id="13" name="Text 11"/>
          <p:cNvSpPr/>
          <p:nvPr/>
        </p:nvSpPr>
        <p:spPr>
          <a:xfrm>
            <a:off x="4297680" y="3703320"/>
            <a:ext cx="2880360" cy="320040"/>
          </a:xfrm>
          <a:prstGeom prst="rect">
            <a:avLst/>
          </a:prstGeom>
          <a:noFill/>
          <a:ln/>
        </p:spPr>
        <p:txBody>
          <a:bodyPr wrap="square" lIns="0" tIns="0" rIns="0" bIns="0" rtlCol="0" anchor="ctr"/>
          <a:lstStyle/>
          <a:p>
            <a:pPr indent="0" marL="0">
              <a:buNone/>
            </a:pPr>
            <a:r>
              <a:rPr lang="en-US" sz="1400" b="1" dirty="0">
                <a:solidFill>
                  <a:srgbClr val="FFF1DE"/>
                </a:solidFill>
                <a:latin typeface="Calibri" pitchFamily="34" charset="0"/>
                <a:ea typeface="Calibri" pitchFamily="34" charset="-122"/>
                <a:cs typeface="Calibri" pitchFamily="34" charset="-120"/>
              </a:rPr>
              <a:t>Closing Date</a:t>
            </a:r>
            <a:endParaRPr lang="en-US" sz="1400" dirty="0"/>
          </a:p>
        </p:txBody>
      </p:sp>
      <p:sp>
        <p:nvSpPr>
          <p:cNvPr id="14" name="Text 12"/>
          <p:cNvSpPr/>
          <p:nvPr/>
        </p:nvSpPr>
        <p:spPr>
          <a:xfrm>
            <a:off x="4297680" y="4041648"/>
            <a:ext cx="2880360" cy="548640"/>
          </a:xfrm>
          <a:prstGeom prst="rect">
            <a:avLst/>
          </a:prstGeom>
          <a:noFill/>
          <a:ln/>
        </p:spPr>
        <p:txBody>
          <a:bodyPr wrap="square" lIns="0" tIns="0" rIns="0" bIns="0" rtlCol="0" anchor="t"/>
          <a:lstStyle/>
          <a:p>
            <a:pPr indent="0" marL="0">
              <a:buNone/>
            </a:pPr>
            <a:r>
              <a:rPr lang="en-US" sz="1250" i="1" dirty="0">
                <a:solidFill>
                  <a:srgbClr val="FFE7C7"/>
                </a:solidFill>
                <a:latin typeface="Calibri" pitchFamily="34" charset="0"/>
                <a:ea typeface="Calibri" pitchFamily="34" charset="-122"/>
                <a:cs typeface="Calibri" pitchFamily="34" charset="-120"/>
              </a:rPr>
              <a:t>Send queries well before this</a:t>
            </a:r>
            <a:endParaRPr lang="en-US" sz="1250" dirty="0"/>
          </a:p>
        </p:txBody>
      </p:sp>
      <p:sp>
        <p:nvSpPr>
          <p:cNvPr id="15" name="Shape 13"/>
          <p:cNvSpPr/>
          <p:nvPr/>
        </p:nvSpPr>
        <p:spPr>
          <a:xfrm>
            <a:off x="7589520" y="3200400"/>
            <a:ext cx="3246120" cy="1417320"/>
          </a:xfrm>
          <a:prstGeom prst="rect">
            <a:avLst>
              <a:gd name="adj" fmla="val 5161"/>
            </a:avLst>
          </a:prstGeom>
          <a:solidFill>
            <a:srgbClr val="0F4098"/>
          </a:solidFill>
          <a:ln/>
        </p:spPr>
      </p:sp>
      <p:sp>
        <p:nvSpPr>
          <p:cNvPr id="16" name="Text 14"/>
          <p:cNvSpPr/>
          <p:nvPr/>
        </p:nvSpPr>
        <p:spPr>
          <a:xfrm>
            <a:off x="7772400" y="3291840"/>
            <a:ext cx="2880360" cy="438912"/>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2</a:t>
            </a:r>
            <a:endParaRPr lang="en-US" sz="2200" dirty="0"/>
          </a:p>
        </p:txBody>
      </p:sp>
      <p:sp>
        <p:nvSpPr>
          <p:cNvPr id="17" name="Text 15"/>
          <p:cNvSpPr/>
          <p:nvPr/>
        </p:nvSpPr>
        <p:spPr>
          <a:xfrm>
            <a:off x="7772400" y="3703320"/>
            <a:ext cx="2880360" cy="320040"/>
          </a:xfrm>
          <a:prstGeom prst="rect">
            <a:avLst/>
          </a:prstGeom>
          <a:noFill/>
          <a:ln/>
        </p:spPr>
        <p:txBody>
          <a:bodyPr wrap="square" lIns="0" tIns="0" rIns="0" bIns="0" rtlCol="0" anchor="ctr"/>
          <a:lstStyle/>
          <a:p>
            <a:pPr indent="0" marL="0">
              <a:buNone/>
            </a:pPr>
            <a:r>
              <a:rPr lang="en-US" sz="1400" b="1" dirty="0">
                <a:solidFill>
                  <a:srgbClr val="DCE9F7"/>
                </a:solidFill>
                <a:latin typeface="Calibri" pitchFamily="34" charset="0"/>
                <a:ea typeface="Calibri" pitchFamily="34" charset="-122"/>
                <a:cs typeface="Calibri" pitchFamily="34" charset="-120"/>
              </a:rPr>
              <a:t>Named Contacts</a:t>
            </a:r>
            <a:endParaRPr lang="en-US" sz="1400" dirty="0"/>
          </a:p>
        </p:txBody>
      </p:sp>
      <p:sp>
        <p:nvSpPr>
          <p:cNvPr id="18" name="Text 16"/>
          <p:cNvSpPr/>
          <p:nvPr/>
        </p:nvSpPr>
        <p:spPr>
          <a:xfrm>
            <a:off x="7772400" y="4041648"/>
            <a:ext cx="2880360" cy="548640"/>
          </a:xfrm>
          <a:prstGeom prst="rect">
            <a:avLst/>
          </a:prstGeom>
          <a:noFill/>
          <a:ln/>
        </p:spPr>
        <p:txBody>
          <a:bodyPr wrap="square" lIns="0" tIns="0" rIns="0" bIns="0" rtlCol="0" anchor="t"/>
          <a:lstStyle/>
          <a:p>
            <a:pPr indent="0" marL="0">
              <a:buNone/>
            </a:pPr>
            <a:r>
              <a:rPr lang="en-US" sz="1250" i="1" dirty="0">
                <a:solidFill>
                  <a:srgbClr val="AFC3E8"/>
                </a:solidFill>
                <a:latin typeface="Calibri" pitchFamily="34" charset="0"/>
                <a:ea typeface="Calibri" pitchFamily="34" charset="-122"/>
                <a:cs typeface="Calibri" pitchFamily="34" charset="-120"/>
              </a:rPr>
              <a:t>Dr. Anil Kumar, Mr. Sachin Meean</a:t>
            </a:r>
            <a:endParaRPr lang="en-US" sz="1250" dirty="0"/>
          </a:p>
        </p:txBody>
      </p:sp>
      <p:sp>
        <p:nvSpPr>
          <p:cNvPr id="19" name="Text 17"/>
          <p:cNvSpPr/>
          <p:nvPr/>
        </p:nvSpPr>
        <p:spPr>
          <a:xfrm>
            <a:off x="640080" y="4800600"/>
            <a:ext cx="9875520" cy="320040"/>
          </a:xfrm>
          <a:prstGeom prst="rect">
            <a:avLst/>
          </a:prstGeom>
          <a:noFill/>
          <a:ln/>
        </p:spPr>
        <p:txBody>
          <a:bodyPr wrap="square" lIns="0" tIns="0" rIns="0" bIns="0" rtlCol="0" anchor="ctr"/>
          <a:lstStyle/>
          <a:p>
            <a:pPr indent="0" marL="0">
              <a:buNone/>
            </a:pPr>
            <a:r>
              <a:rPr lang="en-US" sz="1300" i="1" dirty="0">
                <a:solidFill>
                  <a:srgbClr val="AFC3E8"/>
                </a:solidFill>
                <a:latin typeface="Calibri" pitchFamily="34" charset="0"/>
                <a:ea typeface="Calibri" pitchFamily="34" charset="-122"/>
                <a:cs typeface="Calibri" pitchFamily="34" charset="-120"/>
              </a:rPr>
              <a:t>Companion to: MNRE CST 2026 flipbook (PPTX, one-pager, proposal card) • Done-for-you &amp; DIY comment documents</a:t>
            </a:r>
            <a:endParaRPr lang="en-US" sz="1300" dirty="0"/>
          </a:p>
        </p:txBody>
      </p:sp>
      <p:sp>
        <p:nvSpPr>
          <p:cNvPr id="20" name="Shape 18"/>
          <p:cNvSpPr/>
          <p:nvPr/>
        </p:nvSpPr>
        <p:spPr>
          <a:xfrm>
            <a:off x="548640" y="5806440"/>
            <a:ext cx="11091672" cy="621792"/>
          </a:xfrm>
          <a:prstGeom prst="rect">
            <a:avLst>
              <a:gd name="adj" fmla="val 8824"/>
            </a:avLst>
          </a:prstGeom>
          <a:solidFill>
            <a:srgbClr val="0B3576"/>
          </a:solidFill>
          <a:ln/>
        </p:spPr>
      </p:sp>
      <p:sp>
        <p:nvSpPr>
          <p:cNvPr id="21" name="Shape 19"/>
          <p:cNvSpPr/>
          <p:nvPr/>
        </p:nvSpPr>
        <p:spPr>
          <a:xfrm>
            <a:off x="548640" y="5806440"/>
            <a:ext cx="1737360" cy="621792"/>
          </a:xfrm>
          <a:prstGeom prst="rect">
            <a:avLst>
              <a:gd name="adj" fmla="val 8824"/>
            </a:avLst>
          </a:prstGeom>
          <a:solidFill>
            <a:srgbClr val="FF8200"/>
          </a:solidFill>
          <a:ln/>
        </p:spPr>
      </p:sp>
      <p:sp>
        <p:nvSpPr>
          <p:cNvPr id="22" name="Shape 20"/>
          <p:cNvSpPr/>
          <p:nvPr/>
        </p:nvSpPr>
        <p:spPr>
          <a:xfrm>
            <a:off x="1371600" y="5806440"/>
            <a:ext cx="914400" cy="621792"/>
          </a:xfrm>
          <a:prstGeom prst="rect">
            <a:avLst/>
          </a:prstGeom>
          <a:solidFill>
            <a:srgbClr val="FF8200"/>
          </a:solidFill>
          <a:ln/>
        </p:spPr>
      </p:sp>
      <p:sp>
        <p:nvSpPr>
          <p:cNvPr id="23" name="Text 21"/>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24" name="Text 22"/>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FFFFFF"/>
                </a:solidFill>
                <a:latin typeface="Calibri" pitchFamily="34" charset="0"/>
                <a:ea typeface="Calibri" pitchFamily="34" charset="-122"/>
                <a:cs typeface="Calibri" pitchFamily="34" charset="-120"/>
              </a:rPr>
              <a:t>These are genuine clarificatory questions a prospective applicant would raise — not advocacy for a position. Review and adapt to your organisation's own proposal before sending.</a:t>
            </a:r>
            <a:endParaRPr lang="en-US" sz="1400" dirty="0"/>
          </a:p>
        </p:txBody>
      </p:sp>
      <p:sp>
        <p:nvSpPr>
          <p:cNvPr id="25" name="Text 23"/>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9FB3D9"/>
                </a:solidFill>
                <a:latin typeface="Calibri" pitchFamily="34" charset="0"/>
                <a:ea typeface="Calibri" pitchFamily="34" charset="-122"/>
                <a:cs typeface="Calibri" pitchFamily="34" charset="-120"/>
              </a:rPr>
              <a:t>MNRE Call for Proposals — CST Technology for Indian Industry, 2026 — Clarification Queries</a:t>
            </a:r>
            <a:endParaRPr lang="en-US" sz="900" dirty="0"/>
          </a:p>
        </p:txBody>
      </p:sp>
      <p:sp>
        <p:nvSpPr>
          <p:cNvPr id="26" name="Text 24"/>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9FB3D9"/>
                </a:solidFill>
                <a:latin typeface="Calibri" pitchFamily="34" charset="0"/>
                <a:ea typeface="Calibri" pitchFamily="34" charset="-122"/>
                <a:cs typeface="Calibri" pitchFamily="34" charset="-120"/>
              </a:rPr>
              <a:t>Slide 1</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274320"/>
            <a:ext cx="10515600" cy="548640"/>
          </a:xfrm>
          <a:prstGeom prst="rect">
            <a:avLst/>
          </a:prstGeom>
          <a:noFill/>
          <a:ln/>
        </p:spPr>
        <p:txBody>
          <a:bodyPr wrap="square" lIns="0" tIns="0" rIns="0" bIns="0" rtlCol="0" anchor="ctr"/>
          <a:lstStyle/>
          <a:p>
            <a:pPr indent="0" marL="0">
              <a:buNone/>
            </a:pPr>
            <a:r>
              <a:rPr lang="en-US" sz="2500" b="1" dirty="0">
                <a:solidFill>
                  <a:srgbClr val="00318B"/>
                </a:solidFill>
                <a:latin typeface="Cambria" pitchFamily="34" charset="0"/>
                <a:ea typeface="Cambria" pitchFamily="34" charset="-122"/>
                <a:cs typeface="Cambria" pitchFamily="34" charset="-120"/>
              </a:rPr>
              <a:t>How to Use This Deck</a:t>
            </a:r>
            <a:endParaRPr lang="en-US" sz="2500" dirty="0"/>
          </a:p>
        </p:txBody>
      </p:sp>
      <p:sp>
        <p:nvSpPr>
          <p:cNvPr id="3" name="Text 1"/>
          <p:cNvSpPr/>
          <p:nvPr/>
        </p:nvSpPr>
        <p:spPr>
          <a:xfrm>
            <a:off x="548640" y="777240"/>
            <a:ext cx="10515600" cy="320040"/>
          </a:xfrm>
          <a:prstGeom prst="rect">
            <a:avLst/>
          </a:prstGeom>
          <a:noFill/>
          <a:ln/>
        </p:spPr>
        <p:txBody>
          <a:bodyPr wrap="square" lIns="0" tIns="0" rIns="0" bIns="0" rtlCol="0" anchor="ctr"/>
          <a:lstStyle/>
          <a:p>
            <a:pPr indent="0" marL="0">
              <a:buNone/>
            </a:pPr>
            <a:r>
              <a:rPr lang="en-US" sz="1400" i="1" dirty="0">
                <a:solidFill>
                  <a:srgbClr val="5A6472"/>
                </a:solidFill>
                <a:latin typeface="Calibri" pitchFamily="34" charset="0"/>
                <a:ea typeface="Calibri" pitchFamily="34" charset="-122"/>
                <a:cs typeface="Calibri" pitchFamily="34" charset="-120"/>
              </a:rPr>
              <a:t>Turning these queries into an actual submission to MNRE</a:t>
            </a:r>
            <a:endParaRPr lang="en-US" sz="1400" dirty="0"/>
          </a:p>
        </p:txBody>
      </p:sp>
      <p:sp>
        <p:nvSpPr>
          <p:cNvPr id="4" name="Shape 2"/>
          <p:cNvSpPr/>
          <p:nvPr/>
        </p:nvSpPr>
        <p:spPr>
          <a:xfrm>
            <a:off x="548640" y="1280160"/>
            <a:ext cx="11091672" cy="914400"/>
          </a:xfrm>
          <a:prstGeom prst="rect">
            <a:avLst>
              <a:gd name="adj" fmla="val 6000"/>
            </a:avLst>
          </a:prstGeom>
          <a:solidFill>
            <a:srgbClr val="DCE9F7"/>
          </a:solidFill>
          <a:ln/>
        </p:spPr>
      </p:sp>
      <p:sp>
        <p:nvSpPr>
          <p:cNvPr id="5" name="Text 3"/>
          <p:cNvSpPr/>
          <p:nvPr/>
        </p:nvSpPr>
        <p:spPr>
          <a:xfrm>
            <a:off x="777240" y="1371600"/>
            <a:ext cx="2377440" cy="731520"/>
          </a:xfrm>
          <a:prstGeom prst="rect">
            <a:avLst/>
          </a:prstGeom>
          <a:noFill/>
          <a:ln/>
        </p:spPr>
        <p:txBody>
          <a:bodyPr wrap="square" lIns="0" tIns="0" rIns="0" bIns="0" rtlCol="0" anchor="ctr"/>
          <a:lstStyle/>
          <a:p>
            <a:pPr indent="0" marL="0">
              <a:buNone/>
            </a:pPr>
            <a:r>
              <a:rPr lang="en-US" sz="1600" b="1" dirty="0">
                <a:solidFill>
                  <a:srgbClr val="00318B"/>
                </a:solidFill>
                <a:latin typeface="Cambria" pitchFamily="34" charset="0"/>
                <a:ea typeface="Cambria" pitchFamily="34" charset="-122"/>
                <a:cs typeface="Cambria" pitchFamily="34" charset="-120"/>
              </a:rPr>
              <a:t>1. Review</a:t>
            </a:r>
            <a:endParaRPr lang="en-US" sz="1600" dirty="0"/>
          </a:p>
        </p:txBody>
      </p:sp>
      <p:sp>
        <p:nvSpPr>
          <p:cNvPr id="6" name="Text 4"/>
          <p:cNvSpPr/>
          <p:nvPr/>
        </p:nvSpPr>
        <p:spPr>
          <a:xfrm>
            <a:off x="3291840" y="1371600"/>
            <a:ext cx="8138160" cy="731520"/>
          </a:xfrm>
          <a:prstGeom prst="rect">
            <a:avLst/>
          </a:prstGeom>
          <a:noFill/>
          <a:ln/>
        </p:spPr>
        <p:txBody>
          <a:bodyPr wrap="square" lIns="0" tIns="0" rIns="0" bIns="0" rtlCol="0" anchor="ctr"/>
          <a:lstStyle/>
          <a:p>
            <a:pPr indent="0" marL="0">
              <a:lnSpc>
                <a:spcPct val="110000"/>
              </a:lnSpc>
              <a:buNone/>
            </a:pPr>
            <a:r>
              <a:rPr lang="en-US" sz="1400" dirty="0">
                <a:solidFill>
                  <a:srgbClr val="1A1A1A"/>
                </a:solidFill>
                <a:latin typeface="Calibri" pitchFamily="34" charset="0"/>
                <a:ea typeface="Calibri" pitchFamily="34" charset="-122"/>
                <a:cs typeface="Calibri" pitchFamily="34" charset="-120"/>
              </a:rPr>
              <a:t>Read through each query and mark which ones are genuinely relevant to your proposed project, technology, and sector.</a:t>
            </a:r>
            <a:endParaRPr lang="en-US" sz="1400" dirty="0"/>
          </a:p>
        </p:txBody>
      </p:sp>
      <p:sp>
        <p:nvSpPr>
          <p:cNvPr id="7" name="Shape 5"/>
          <p:cNvSpPr/>
          <p:nvPr/>
        </p:nvSpPr>
        <p:spPr>
          <a:xfrm>
            <a:off x="548640" y="2331720"/>
            <a:ext cx="11091672" cy="914400"/>
          </a:xfrm>
          <a:prstGeom prst="rect">
            <a:avLst>
              <a:gd name="adj" fmla="val 6000"/>
            </a:avLst>
          </a:prstGeom>
          <a:solidFill>
            <a:srgbClr val="DCE9F7"/>
          </a:solidFill>
          <a:ln/>
        </p:spPr>
      </p:sp>
      <p:sp>
        <p:nvSpPr>
          <p:cNvPr id="8" name="Text 6"/>
          <p:cNvSpPr/>
          <p:nvPr/>
        </p:nvSpPr>
        <p:spPr>
          <a:xfrm>
            <a:off x="777240" y="2423160"/>
            <a:ext cx="2377440" cy="731520"/>
          </a:xfrm>
          <a:prstGeom prst="rect">
            <a:avLst/>
          </a:prstGeom>
          <a:noFill/>
          <a:ln/>
        </p:spPr>
        <p:txBody>
          <a:bodyPr wrap="square" lIns="0" tIns="0" rIns="0" bIns="0" rtlCol="0" anchor="ctr"/>
          <a:lstStyle/>
          <a:p>
            <a:pPr indent="0" marL="0">
              <a:buNone/>
            </a:pPr>
            <a:r>
              <a:rPr lang="en-US" sz="1600" b="1" dirty="0">
                <a:solidFill>
                  <a:srgbClr val="00318B"/>
                </a:solidFill>
                <a:latin typeface="Cambria" pitchFamily="34" charset="0"/>
                <a:ea typeface="Cambria" pitchFamily="34" charset="-122"/>
                <a:cs typeface="Cambria" pitchFamily="34" charset="-120"/>
              </a:rPr>
              <a:t>2. Adapt</a:t>
            </a:r>
            <a:endParaRPr lang="en-US" sz="1600" dirty="0"/>
          </a:p>
        </p:txBody>
      </p:sp>
      <p:sp>
        <p:nvSpPr>
          <p:cNvPr id="9" name="Text 7"/>
          <p:cNvSpPr/>
          <p:nvPr/>
        </p:nvSpPr>
        <p:spPr>
          <a:xfrm>
            <a:off x="3291840" y="2423160"/>
            <a:ext cx="8138160" cy="731520"/>
          </a:xfrm>
          <a:prstGeom prst="rect">
            <a:avLst/>
          </a:prstGeom>
          <a:noFill/>
          <a:ln/>
        </p:spPr>
        <p:txBody>
          <a:bodyPr wrap="square" lIns="0" tIns="0" rIns="0" bIns="0" rtlCol="0" anchor="ctr"/>
          <a:lstStyle/>
          <a:p>
            <a:pPr indent="0" marL="0">
              <a:lnSpc>
                <a:spcPct val="110000"/>
              </a:lnSpc>
              <a:buNone/>
            </a:pPr>
            <a:r>
              <a:rPr lang="en-US" sz="1400" dirty="0">
                <a:solidFill>
                  <a:srgbClr val="1A1A1A"/>
                </a:solidFill>
                <a:latin typeface="Calibri" pitchFamily="34" charset="0"/>
                <a:ea typeface="Calibri" pitchFamily="34" charset="-122"/>
                <a:cs typeface="Calibri" pitchFamily="34" charset="-120"/>
              </a:rPr>
              <a:t>Edit the wording to reflect your specific consortium, site, and technology choice — generic queries land better when they're clearly about a real project.</a:t>
            </a:r>
            <a:endParaRPr lang="en-US" sz="1400" dirty="0"/>
          </a:p>
        </p:txBody>
      </p:sp>
      <p:sp>
        <p:nvSpPr>
          <p:cNvPr id="10" name="Shape 8"/>
          <p:cNvSpPr/>
          <p:nvPr/>
        </p:nvSpPr>
        <p:spPr>
          <a:xfrm>
            <a:off x="548640" y="3383280"/>
            <a:ext cx="11091672" cy="914400"/>
          </a:xfrm>
          <a:prstGeom prst="rect">
            <a:avLst>
              <a:gd name="adj" fmla="val 6000"/>
            </a:avLst>
          </a:prstGeom>
          <a:solidFill>
            <a:srgbClr val="DCE9F7"/>
          </a:solidFill>
          <a:ln/>
        </p:spPr>
      </p:sp>
      <p:sp>
        <p:nvSpPr>
          <p:cNvPr id="11" name="Text 9"/>
          <p:cNvSpPr/>
          <p:nvPr/>
        </p:nvSpPr>
        <p:spPr>
          <a:xfrm>
            <a:off x="777240" y="3474720"/>
            <a:ext cx="2377440" cy="731520"/>
          </a:xfrm>
          <a:prstGeom prst="rect">
            <a:avLst/>
          </a:prstGeom>
          <a:noFill/>
          <a:ln/>
        </p:spPr>
        <p:txBody>
          <a:bodyPr wrap="square" lIns="0" tIns="0" rIns="0" bIns="0" rtlCol="0" anchor="ctr"/>
          <a:lstStyle/>
          <a:p>
            <a:pPr indent="0" marL="0">
              <a:buNone/>
            </a:pPr>
            <a:r>
              <a:rPr lang="en-US" sz="1600" b="1" dirty="0">
                <a:solidFill>
                  <a:srgbClr val="00318B"/>
                </a:solidFill>
                <a:latin typeface="Cambria" pitchFamily="34" charset="0"/>
                <a:ea typeface="Cambria" pitchFamily="34" charset="-122"/>
                <a:cs typeface="Cambria" pitchFamily="34" charset="-120"/>
              </a:rPr>
              <a:t>3. Consolidate</a:t>
            </a:r>
            <a:endParaRPr lang="en-US" sz="1600" dirty="0"/>
          </a:p>
        </p:txBody>
      </p:sp>
      <p:sp>
        <p:nvSpPr>
          <p:cNvPr id="12" name="Text 10"/>
          <p:cNvSpPr/>
          <p:nvPr/>
        </p:nvSpPr>
        <p:spPr>
          <a:xfrm>
            <a:off x="3291840" y="3474720"/>
            <a:ext cx="8138160" cy="731520"/>
          </a:xfrm>
          <a:prstGeom prst="rect">
            <a:avLst/>
          </a:prstGeom>
          <a:noFill/>
          <a:ln/>
        </p:spPr>
        <p:txBody>
          <a:bodyPr wrap="square" lIns="0" tIns="0" rIns="0" bIns="0" rtlCol="0" anchor="ctr"/>
          <a:lstStyle/>
          <a:p>
            <a:pPr indent="0" marL="0">
              <a:lnSpc>
                <a:spcPct val="110000"/>
              </a:lnSpc>
              <a:buNone/>
            </a:pPr>
            <a:r>
              <a:rPr lang="en-US" sz="1400" dirty="0">
                <a:solidFill>
                  <a:srgbClr val="1A1A1A"/>
                </a:solidFill>
                <a:latin typeface="Calibri" pitchFamily="34" charset="0"/>
                <a:ea typeface="Calibri" pitchFamily="34" charset="-122"/>
                <a:cs typeface="Calibri" pitchFamily="34" charset="-120"/>
              </a:rPr>
              <a:t>Combine your selected queries into a single email using the covering-letter template in the companion DOCX — don't send ten separate emails.</a:t>
            </a:r>
            <a:endParaRPr lang="en-US" sz="1400" dirty="0"/>
          </a:p>
        </p:txBody>
      </p:sp>
      <p:sp>
        <p:nvSpPr>
          <p:cNvPr id="13" name="Shape 11"/>
          <p:cNvSpPr/>
          <p:nvPr/>
        </p:nvSpPr>
        <p:spPr>
          <a:xfrm>
            <a:off x="548640" y="4434840"/>
            <a:ext cx="11091672" cy="914400"/>
          </a:xfrm>
          <a:prstGeom prst="rect">
            <a:avLst>
              <a:gd name="adj" fmla="val 6000"/>
            </a:avLst>
          </a:prstGeom>
          <a:solidFill>
            <a:srgbClr val="DCE9F7"/>
          </a:solidFill>
          <a:ln/>
        </p:spPr>
      </p:sp>
      <p:sp>
        <p:nvSpPr>
          <p:cNvPr id="14" name="Text 12"/>
          <p:cNvSpPr/>
          <p:nvPr/>
        </p:nvSpPr>
        <p:spPr>
          <a:xfrm>
            <a:off x="777240" y="4526280"/>
            <a:ext cx="2377440" cy="731520"/>
          </a:xfrm>
          <a:prstGeom prst="rect">
            <a:avLst/>
          </a:prstGeom>
          <a:noFill/>
          <a:ln/>
        </p:spPr>
        <p:txBody>
          <a:bodyPr wrap="square" lIns="0" tIns="0" rIns="0" bIns="0" rtlCol="0" anchor="ctr"/>
          <a:lstStyle/>
          <a:p>
            <a:pPr indent="0" marL="0">
              <a:buNone/>
            </a:pPr>
            <a:r>
              <a:rPr lang="en-US" sz="1600" b="1" dirty="0">
                <a:solidFill>
                  <a:srgbClr val="00318B"/>
                </a:solidFill>
                <a:latin typeface="Cambria" pitchFamily="34" charset="0"/>
                <a:ea typeface="Cambria" pitchFamily="34" charset="-122"/>
                <a:cs typeface="Cambria" pitchFamily="34" charset="-120"/>
              </a:rPr>
              <a:t>4. Send early</a:t>
            </a:r>
            <a:endParaRPr lang="en-US" sz="1600" dirty="0"/>
          </a:p>
        </p:txBody>
      </p:sp>
      <p:sp>
        <p:nvSpPr>
          <p:cNvPr id="15" name="Text 13"/>
          <p:cNvSpPr/>
          <p:nvPr/>
        </p:nvSpPr>
        <p:spPr>
          <a:xfrm>
            <a:off x="3291840" y="4526280"/>
            <a:ext cx="8138160" cy="731520"/>
          </a:xfrm>
          <a:prstGeom prst="rect">
            <a:avLst/>
          </a:prstGeom>
          <a:noFill/>
          <a:ln/>
        </p:spPr>
        <p:txBody>
          <a:bodyPr wrap="square" lIns="0" tIns="0" rIns="0" bIns="0" rtlCol="0" anchor="ctr"/>
          <a:lstStyle/>
          <a:p>
            <a:pPr indent="0" marL="0">
              <a:lnSpc>
                <a:spcPct val="110000"/>
              </a:lnSpc>
              <a:buNone/>
            </a:pPr>
            <a:r>
              <a:rPr lang="en-US" sz="1400" dirty="0">
                <a:solidFill>
                  <a:srgbClr val="1A1A1A"/>
                </a:solidFill>
                <a:latin typeface="Calibri" pitchFamily="34" charset="0"/>
                <a:ea typeface="Calibri" pitchFamily="34" charset="-122"/>
                <a:cs typeface="Calibri" pitchFamily="34" charset="-120"/>
              </a:rPr>
              <a:t>Email both anil.kumar.mnre@nic.in and sachin.mnre@gov.in well before 07.10.2026 — leave time for a reply before you must submit.</a:t>
            </a:r>
            <a:endParaRPr lang="en-US" sz="1400" dirty="0"/>
          </a:p>
        </p:txBody>
      </p:sp>
      <p:sp>
        <p:nvSpPr>
          <p:cNvPr id="16" name="Shape 14"/>
          <p:cNvSpPr/>
          <p:nvPr/>
        </p:nvSpPr>
        <p:spPr>
          <a:xfrm>
            <a:off x="548640" y="5806440"/>
            <a:ext cx="11091672" cy="621792"/>
          </a:xfrm>
          <a:prstGeom prst="rect">
            <a:avLst>
              <a:gd name="adj" fmla="val 8824"/>
            </a:avLst>
          </a:prstGeom>
          <a:solidFill>
            <a:srgbClr val="DCE9F7"/>
          </a:solidFill>
          <a:ln/>
        </p:spPr>
      </p:sp>
      <p:sp>
        <p:nvSpPr>
          <p:cNvPr id="17" name="Shape 15"/>
          <p:cNvSpPr/>
          <p:nvPr/>
        </p:nvSpPr>
        <p:spPr>
          <a:xfrm>
            <a:off x="548640" y="5806440"/>
            <a:ext cx="1737360" cy="621792"/>
          </a:xfrm>
          <a:prstGeom prst="rect">
            <a:avLst>
              <a:gd name="adj" fmla="val 8824"/>
            </a:avLst>
          </a:prstGeom>
          <a:solidFill>
            <a:srgbClr val="FF8200"/>
          </a:solidFill>
          <a:ln/>
        </p:spPr>
      </p:sp>
      <p:sp>
        <p:nvSpPr>
          <p:cNvPr id="18" name="Shape 16"/>
          <p:cNvSpPr/>
          <p:nvPr/>
        </p:nvSpPr>
        <p:spPr>
          <a:xfrm>
            <a:off x="1371600" y="5806440"/>
            <a:ext cx="914400" cy="621792"/>
          </a:xfrm>
          <a:prstGeom prst="rect">
            <a:avLst/>
          </a:prstGeom>
          <a:solidFill>
            <a:srgbClr val="FF8200"/>
          </a:solidFill>
          <a:ln/>
        </p:spPr>
      </p:sp>
      <p:sp>
        <p:nvSpPr>
          <p:cNvPr id="19" name="Text 17"/>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20" name="Text 18"/>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1A1A1A"/>
                </a:solidFill>
                <a:latin typeface="Calibri" pitchFamily="34" charset="0"/>
                <a:ea typeface="Calibri" pitchFamily="34" charset="-122"/>
                <a:cs typeface="Calibri" pitchFamily="34" charset="-120"/>
              </a:rPr>
              <a:t>MNRE's two named contacts are Scientists handling technical/procedural queries — keep questions specific and reference the call by name for the fastest turnaround.</a:t>
            </a:r>
            <a:endParaRPr lang="en-US" sz="1400" dirty="0"/>
          </a:p>
        </p:txBody>
      </p:sp>
      <p:sp>
        <p:nvSpPr>
          <p:cNvPr id="21" name="Text 19"/>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5A6472"/>
                </a:solidFill>
                <a:latin typeface="Calibri" pitchFamily="34" charset="0"/>
                <a:ea typeface="Calibri" pitchFamily="34" charset="-122"/>
                <a:cs typeface="Calibri" pitchFamily="34" charset="-120"/>
              </a:rPr>
              <a:t>MNRE Call for Proposals — CST Technology for Indian Industry, 2026 — Clarification Queries</a:t>
            </a:r>
            <a:endParaRPr lang="en-US" sz="900" dirty="0"/>
          </a:p>
        </p:txBody>
      </p:sp>
      <p:sp>
        <p:nvSpPr>
          <p:cNvPr id="22" name="Text 20"/>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5A6472"/>
                </a:solidFill>
                <a:latin typeface="Calibri" pitchFamily="34" charset="0"/>
                <a:ea typeface="Calibri" pitchFamily="34" charset="-122"/>
                <a:cs typeface="Calibri" pitchFamily="34" charset="-120"/>
              </a:rPr>
              <a:t>Slide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0318B"/>
        </a:solidFill>
      </p:bgPr>
    </p:bg>
    <p:spTree>
      <p:nvGrpSpPr>
        <p:cNvPr id="1" name=""/>
        <p:cNvGrpSpPr/>
        <p:nvPr/>
      </p:nvGrpSpPr>
      <p:grpSpPr>
        <a:xfrm>
          <a:off x="0" y="0"/>
          <a:ext cx="0" cy="0"/>
          <a:chOff x="0" y="0"/>
          <a:chExt cx="0" cy="0"/>
        </a:xfrm>
      </p:grpSpPr>
      <p:sp>
        <p:nvSpPr>
          <p:cNvPr id="2" name="Text 0"/>
          <p:cNvSpPr/>
          <p:nvPr/>
        </p:nvSpPr>
        <p:spPr>
          <a:xfrm>
            <a:off x="548640" y="274320"/>
            <a:ext cx="10515600" cy="548640"/>
          </a:xfrm>
          <a:prstGeom prst="rect">
            <a:avLst/>
          </a:prstGeom>
          <a:noFill/>
          <a:ln/>
        </p:spPr>
        <p:txBody>
          <a:bodyPr wrap="square" lIns="0" tIns="0" rIns="0" bIns="0" rtlCol="0" anchor="ctr"/>
          <a:lstStyle/>
          <a:p>
            <a:pPr indent="0" marL="0">
              <a:buNone/>
            </a:pPr>
            <a:r>
              <a:rPr lang="en-US" sz="2500" b="1" dirty="0">
                <a:solidFill>
                  <a:srgbClr val="FFFFFF"/>
                </a:solidFill>
                <a:latin typeface="Cambria" pitchFamily="34" charset="0"/>
                <a:ea typeface="Cambria" pitchFamily="34" charset="-122"/>
                <a:cs typeface="Cambria" pitchFamily="34" charset="-120"/>
              </a:rPr>
              <a:t>Queries 1–2</a:t>
            </a:r>
            <a:endParaRPr lang="en-US" sz="2500" dirty="0"/>
          </a:p>
        </p:txBody>
      </p:sp>
      <p:sp>
        <p:nvSpPr>
          <p:cNvPr id="3" name="Text 1"/>
          <p:cNvSpPr/>
          <p:nvPr/>
        </p:nvSpPr>
        <p:spPr>
          <a:xfrm>
            <a:off x="548640" y="777240"/>
            <a:ext cx="10515600" cy="320040"/>
          </a:xfrm>
          <a:prstGeom prst="rect">
            <a:avLst/>
          </a:prstGeom>
          <a:noFill/>
          <a:ln/>
        </p:spPr>
        <p:txBody>
          <a:bodyPr wrap="square" lIns="0" tIns="0" rIns="0" bIns="0" rtlCol="0" anchor="ctr"/>
          <a:lstStyle/>
          <a:p>
            <a:pPr indent="0" marL="0">
              <a:buNone/>
            </a:pPr>
            <a:r>
              <a:rPr lang="en-US" sz="1400" i="1" dirty="0">
                <a:solidFill>
                  <a:srgbClr val="DCE9F7"/>
                </a:solidFill>
                <a:latin typeface="Calibri" pitchFamily="34" charset="0"/>
                <a:ea typeface="Calibri" pitchFamily="34" charset="-122"/>
                <a:cs typeface="Calibri" pitchFamily="34" charset="-120"/>
              </a:rPr>
              <a:t>Clause-referenced clarification questions for MNRE</a:t>
            </a:r>
            <a:endParaRPr lang="en-US" sz="1400" dirty="0"/>
          </a:p>
        </p:txBody>
      </p:sp>
      <p:sp>
        <p:nvSpPr>
          <p:cNvPr id="4" name="Shape 2"/>
          <p:cNvSpPr/>
          <p:nvPr/>
        </p:nvSpPr>
        <p:spPr>
          <a:xfrm>
            <a:off x="548640" y="1280160"/>
            <a:ext cx="11091672" cy="1920240"/>
          </a:xfrm>
          <a:prstGeom prst="rect">
            <a:avLst>
              <a:gd name="adj" fmla="val 3333"/>
            </a:avLst>
          </a:prstGeom>
          <a:solidFill>
            <a:srgbClr val="0F4098"/>
          </a:solidFill>
          <a:ln/>
        </p:spPr>
      </p:sp>
      <p:sp>
        <p:nvSpPr>
          <p:cNvPr id="5" name="Shape 3"/>
          <p:cNvSpPr/>
          <p:nvPr/>
        </p:nvSpPr>
        <p:spPr>
          <a:xfrm>
            <a:off x="777240" y="1481328"/>
            <a:ext cx="457200" cy="457200"/>
          </a:xfrm>
          <a:prstGeom prst="ellipse">
            <a:avLst/>
          </a:prstGeom>
          <a:solidFill>
            <a:srgbClr val="FF8200"/>
          </a:solidFill>
          <a:ln/>
        </p:spPr>
      </p:sp>
      <p:sp>
        <p:nvSpPr>
          <p:cNvPr id="6" name="Text 4"/>
          <p:cNvSpPr/>
          <p:nvPr/>
        </p:nvSpPr>
        <p:spPr>
          <a:xfrm>
            <a:off x="777240" y="1481328"/>
            <a:ext cx="457200" cy="457200"/>
          </a:xfrm>
          <a:prstGeom prst="rect">
            <a:avLst/>
          </a:prstGeom>
          <a:noFill/>
          <a:ln/>
        </p:spPr>
        <p:txBody>
          <a:bodyPr wrap="square" lIns="0" tIns="0" rIns="0" bIns="0" rtlCol="0" anchor="ctr"/>
          <a:lstStyle/>
          <a:p>
            <a:pPr algn="ctr" indent="0" marL="0">
              <a:buNone/>
            </a:pPr>
            <a:r>
              <a:rPr lang="en-US" sz="1100" b="1" dirty="0">
                <a:solidFill>
                  <a:srgbClr val="00318B"/>
                </a:solidFill>
                <a:latin typeface="Calibri" pitchFamily="34" charset="0"/>
                <a:ea typeface="Calibri" pitchFamily="34" charset="-122"/>
                <a:cs typeface="Calibri" pitchFamily="34" charset="-120"/>
              </a:rPr>
              <a:t>1</a:t>
            </a:r>
            <a:endParaRPr lang="en-US" sz="1100" dirty="0"/>
          </a:p>
        </p:txBody>
      </p:sp>
      <p:sp>
        <p:nvSpPr>
          <p:cNvPr id="7" name="Text 5"/>
          <p:cNvSpPr/>
          <p:nvPr/>
        </p:nvSpPr>
        <p:spPr>
          <a:xfrm>
            <a:off x="1417320" y="1417320"/>
            <a:ext cx="5486400" cy="320040"/>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Consortium Mode</a:t>
            </a:r>
            <a:endParaRPr lang="en-US" sz="1700" dirty="0"/>
          </a:p>
        </p:txBody>
      </p:sp>
      <p:sp>
        <p:nvSpPr>
          <p:cNvPr id="8" name="Text 6"/>
          <p:cNvSpPr/>
          <p:nvPr/>
        </p:nvSpPr>
        <p:spPr>
          <a:xfrm>
            <a:off x="1417320" y="1737360"/>
            <a:ext cx="5486400" cy="274320"/>
          </a:xfrm>
          <a:prstGeom prst="rect">
            <a:avLst/>
          </a:prstGeom>
          <a:noFill/>
          <a:ln/>
        </p:spPr>
        <p:txBody>
          <a:bodyPr wrap="square" lIns="0" tIns="0" rIns="0" bIns="0" rtlCol="0" anchor="ctr"/>
          <a:lstStyle/>
          <a:p>
            <a:pPr indent="0" marL="0">
              <a:buNone/>
            </a:pPr>
            <a:r>
              <a:rPr lang="en-US" sz="1250" i="1" dirty="0">
                <a:solidFill>
                  <a:srgbClr val="AFC3E8"/>
                </a:solidFill>
                <a:latin typeface="Calibri" pitchFamily="34" charset="0"/>
                <a:ea typeface="Calibri" pitchFamily="34" charset="-122"/>
                <a:cs typeface="Calibri" pitchFamily="34" charset="-120"/>
              </a:rPr>
              <a:t>Eligibility mechanics</a:t>
            </a:r>
            <a:endParaRPr lang="en-US" sz="1250" dirty="0"/>
          </a:p>
        </p:txBody>
      </p:sp>
      <p:sp>
        <p:nvSpPr>
          <p:cNvPr id="9" name="Text 7"/>
          <p:cNvSpPr/>
          <p:nvPr/>
        </p:nvSpPr>
        <p:spPr>
          <a:xfrm>
            <a:off x="1417320" y="2057400"/>
            <a:ext cx="9966960" cy="1051560"/>
          </a:xfrm>
          <a:prstGeom prst="rect">
            <a:avLst/>
          </a:prstGeom>
          <a:noFill/>
          <a:ln/>
        </p:spPr>
        <p:txBody>
          <a:bodyPr wrap="square" lIns="0" tIns="0" rIns="0" bIns="0" rtlCol="0" anchor="t"/>
          <a:lstStyle/>
          <a:p>
            <a:pPr indent="0" marL="0">
              <a:lnSpc>
                <a:spcPct val="112000"/>
              </a:lnSpc>
              <a:buNone/>
            </a:pPr>
            <a:r>
              <a:rPr lang="en-US" sz="1300" dirty="0">
                <a:solidFill>
                  <a:srgbClr val="FFFFFF"/>
                </a:solidFill>
                <a:latin typeface="Calibri" pitchFamily="34" charset="0"/>
                <a:ea typeface="Calibri" pitchFamily="34" charset="-122"/>
                <a:cs typeface="Calibri" pitchFamily="34" charset="-120"/>
              </a:rPr>
              <a:t>The call permits “beneficiary industries utilising solar thermal systems in consortium mode.” Clarify the minimum/maximum number of consortium members, whether a single lead applicant is required, and whether the technology provider and industry host must jointly sign or may apply as separate co-applicants.</a:t>
            </a:r>
            <a:endParaRPr lang="en-US" sz="1300" dirty="0"/>
          </a:p>
        </p:txBody>
      </p:sp>
      <p:sp>
        <p:nvSpPr>
          <p:cNvPr id="10" name="Shape 8"/>
          <p:cNvSpPr/>
          <p:nvPr/>
        </p:nvSpPr>
        <p:spPr>
          <a:xfrm>
            <a:off x="548640" y="3429000"/>
            <a:ext cx="11091672" cy="1920240"/>
          </a:xfrm>
          <a:prstGeom prst="rect">
            <a:avLst>
              <a:gd name="adj" fmla="val 3333"/>
            </a:avLst>
          </a:prstGeom>
          <a:solidFill>
            <a:srgbClr val="0F4098"/>
          </a:solidFill>
          <a:ln/>
        </p:spPr>
      </p:sp>
      <p:sp>
        <p:nvSpPr>
          <p:cNvPr id="11" name="Shape 9"/>
          <p:cNvSpPr/>
          <p:nvPr/>
        </p:nvSpPr>
        <p:spPr>
          <a:xfrm>
            <a:off x="777240" y="3630168"/>
            <a:ext cx="457200" cy="457200"/>
          </a:xfrm>
          <a:prstGeom prst="ellipse">
            <a:avLst/>
          </a:prstGeom>
          <a:solidFill>
            <a:srgbClr val="FF8200"/>
          </a:solidFill>
          <a:ln/>
        </p:spPr>
      </p:sp>
      <p:sp>
        <p:nvSpPr>
          <p:cNvPr id="12" name="Text 10"/>
          <p:cNvSpPr/>
          <p:nvPr/>
        </p:nvSpPr>
        <p:spPr>
          <a:xfrm>
            <a:off x="777240" y="3630168"/>
            <a:ext cx="457200" cy="457200"/>
          </a:xfrm>
          <a:prstGeom prst="rect">
            <a:avLst/>
          </a:prstGeom>
          <a:noFill/>
          <a:ln/>
        </p:spPr>
        <p:txBody>
          <a:bodyPr wrap="square" lIns="0" tIns="0" rIns="0" bIns="0" rtlCol="0" anchor="ctr"/>
          <a:lstStyle/>
          <a:p>
            <a:pPr algn="ctr" indent="0" marL="0">
              <a:buNone/>
            </a:pPr>
            <a:r>
              <a:rPr lang="en-US" sz="1100" b="1" dirty="0">
                <a:solidFill>
                  <a:srgbClr val="00318B"/>
                </a:solidFill>
                <a:latin typeface="Calibri" pitchFamily="34" charset="0"/>
                <a:ea typeface="Calibri" pitchFamily="34" charset="-122"/>
                <a:cs typeface="Calibri" pitchFamily="34" charset="-120"/>
              </a:rPr>
              <a:t>2</a:t>
            </a:r>
            <a:endParaRPr lang="en-US" sz="1100" dirty="0"/>
          </a:p>
        </p:txBody>
      </p:sp>
      <p:sp>
        <p:nvSpPr>
          <p:cNvPr id="13" name="Text 11"/>
          <p:cNvSpPr/>
          <p:nvPr/>
        </p:nvSpPr>
        <p:spPr>
          <a:xfrm>
            <a:off x="1417320" y="3566160"/>
            <a:ext cx="5486400" cy="320040"/>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VGF Disbursement</a:t>
            </a:r>
            <a:endParaRPr lang="en-US" sz="1700" dirty="0"/>
          </a:p>
        </p:txBody>
      </p:sp>
      <p:sp>
        <p:nvSpPr>
          <p:cNvPr id="14" name="Text 12"/>
          <p:cNvSpPr/>
          <p:nvPr/>
        </p:nvSpPr>
        <p:spPr>
          <a:xfrm>
            <a:off x="1417320" y="3886200"/>
            <a:ext cx="5486400" cy="274320"/>
          </a:xfrm>
          <a:prstGeom prst="rect">
            <a:avLst/>
          </a:prstGeom>
          <a:noFill/>
          <a:ln/>
        </p:spPr>
        <p:txBody>
          <a:bodyPr wrap="square" lIns="0" tIns="0" rIns="0" bIns="0" rtlCol="0" anchor="ctr"/>
          <a:lstStyle/>
          <a:p>
            <a:pPr indent="0" marL="0">
              <a:buNone/>
            </a:pPr>
            <a:r>
              <a:rPr lang="en-US" sz="1250" i="1" dirty="0">
                <a:solidFill>
                  <a:srgbClr val="AFC3E8"/>
                </a:solidFill>
                <a:latin typeface="Calibri" pitchFamily="34" charset="0"/>
                <a:ea typeface="Calibri" pitchFamily="34" charset="-122"/>
                <a:cs typeface="Calibri" pitchFamily="34" charset="-120"/>
              </a:rPr>
              <a:t>Milestones and schedule</a:t>
            </a:r>
            <a:endParaRPr lang="en-US" sz="1250" dirty="0"/>
          </a:p>
        </p:txBody>
      </p:sp>
      <p:sp>
        <p:nvSpPr>
          <p:cNvPr id="15" name="Text 13"/>
          <p:cNvSpPr/>
          <p:nvPr/>
        </p:nvSpPr>
        <p:spPr>
          <a:xfrm>
            <a:off x="1417320" y="4206240"/>
            <a:ext cx="9966960" cy="1051560"/>
          </a:xfrm>
          <a:prstGeom prst="rect">
            <a:avLst/>
          </a:prstGeom>
          <a:noFill/>
          <a:ln/>
        </p:spPr>
        <p:txBody>
          <a:bodyPr wrap="square" lIns="0" tIns="0" rIns="0" bIns="0" rtlCol="0" anchor="t"/>
          <a:lstStyle/>
          <a:p>
            <a:pPr indent="0" marL="0">
              <a:lnSpc>
                <a:spcPct val="112000"/>
              </a:lnSpc>
              <a:buNone/>
            </a:pPr>
            <a:r>
              <a:rPr lang="en-US" sz="1300" dirty="0">
                <a:solidFill>
                  <a:srgbClr val="FFFFFF"/>
                </a:solidFill>
                <a:latin typeface="Calibri" pitchFamily="34" charset="0"/>
                <a:ea typeface="Calibri" pitchFamily="34" charset="-122"/>
                <a:cs typeface="Calibri" pitchFamily="34" charset="-120"/>
              </a:rPr>
              <a:t>Funding is up to 50% of project cost (capped at ₹2.00 crore) as Viability Gap Funding. Share the expected disbursement schedule — upfront, milestone-linked tranches, or only after commissioning and a defined performance-verification period.</a:t>
            </a:r>
            <a:endParaRPr lang="en-US" sz="1300" dirty="0"/>
          </a:p>
        </p:txBody>
      </p:sp>
      <p:sp>
        <p:nvSpPr>
          <p:cNvPr id="16" name="Shape 14"/>
          <p:cNvSpPr/>
          <p:nvPr/>
        </p:nvSpPr>
        <p:spPr>
          <a:xfrm>
            <a:off x="548640" y="5806440"/>
            <a:ext cx="11091672" cy="621792"/>
          </a:xfrm>
          <a:prstGeom prst="rect">
            <a:avLst>
              <a:gd name="adj" fmla="val 8824"/>
            </a:avLst>
          </a:prstGeom>
          <a:solidFill>
            <a:srgbClr val="0B3576"/>
          </a:solidFill>
          <a:ln/>
        </p:spPr>
      </p:sp>
      <p:sp>
        <p:nvSpPr>
          <p:cNvPr id="17" name="Shape 15"/>
          <p:cNvSpPr/>
          <p:nvPr/>
        </p:nvSpPr>
        <p:spPr>
          <a:xfrm>
            <a:off x="548640" y="5806440"/>
            <a:ext cx="1737360" cy="621792"/>
          </a:xfrm>
          <a:prstGeom prst="rect">
            <a:avLst>
              <a:gd name="adj" fmla="val 8824"/>
            </a:avLst>
          </a:prstGeom>
          <a:solidFill>
            <a:srgbClr val="FF8200"/>
          </a:solidFill>
          <a:ln/>
        </p:spPr>
      </p:sp>
      <p:sp>
        <p:nvSpPr>
          <p:cNvPr id="18" name="Shape 16"/>
          <p:cNvSpPr/>
          <p:nvPr/>
        </p:nvSpPr>
        <p:spPr>
          <a:xfrm>
            <a:off x="1371600" y="5806440"/>
            <a:ext cx="914400" cy="621792"/>
          </a:xfrm>
          <a:prstGeom prst="rect">
            <a:avLst/>
          </a:prstGeom>
          <a:solidFill>
            <a:srgbClr val="FF8200"/>
          </a:solidFill>
          <a:ln/>
        </p:spPr>
      </p:sp>
      <p:sp>
        <p:nvSpPr>
          <p:cNvPr id="19" name="Text 17"/>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20" name="Text 18"/>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FFFFFF"/>
                </a:solidFill>
                <a:latin typeface="Calibri" pitchFamily="34" charset="0"/>
                <a:ea typeface="Calibri" pitchFamily="34" charset="-122"/>
                <a:cs typeface="Calibri" pitchFamily="34" charset="-120"/>
              </a:rPr>
              <a:t>A clear consortium structure upfront avoids MNRE asking for restructuring mid-evaluation, which can cost valuable weeks against the 07.10.2026 deadline.</a:t>
            </a:r>
            <a:endParaRPr lang="en-US" sz="1400" dirty="0"/>
          </a:p>
        </p:txBody>
      </p:sp>
      <p:sp>
        <p:nvSpPr>
          <p:cNvPr id="21" name="Text 19"/>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9FB3D9"/>
                </a:solidFill>
                <a:latin typeface="Calibri" pitchFamily="34" charset="0"/>
                <a:ea typeface="Calibri" pitchFamily="34" charset="-122"/>
                <a:cs typeface="Calibri" pitchFamily="34" charset="-120"/>
              </a:rPr>
              <a:t>MNRE Call for Proposals — CST Technology for Indian Industry, 2026 — Clarification Queries</a:t>
            </a:r>
            <a:endParaRPr lang="en-US" sz="900" dirty="0"/>
          </a:p>
        </p:txBody>
      </p:sp>
      <p:sp>
        <p:nvSpPr>
          <p:cNvPr id="22" name="Text 20"/>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9FB3D9"/>
                </a:solidFill>
                <a:latin typeface="Calibri" pitchFamily="34" charset="0"/>
                <a:ea typeface="Calibri" pitchFamily="34" charset="-122"/>
                <a:cs typeface="Calibri" pitchFamily="34" charset="-120"/>
              </a:rPr>
              <a:t>Slide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274320"/>
            <a:ext cx="10515600" cy="548640"/>
          </a:xfrm>
          <a:prstGeom prst="rect">
            <a:avLst/>
          </a:prstGeom>
          <a:noFill/>
          <a:ln/>
        </p:spPr>
        <p:txBody>
          <a:bodyPr wrap="square" lIns="0" tIns="0" rIns="0" bIns="0" rtlCol="0" anchor="ctr"/>
          <a:lstStyle/>
          <a:p>
            <a:pPr indent="0" marL="0">
              <a:buNone/>
            </a:pPr>
            <a:r>
              <a:rPr lang="en-US" sz="2500" b="1" dirty="0">
                <a:solidFill>
                  <a:srgbClr val="00318B"/>
                </a:solidFill>
                <a:latin typeface="Cambria" pitchFamily="34" charset="0"/>
                <a:ea typeface="Cambria" pitchFamily="34" charset="-122"/>
                <a:cs typeface="Cambria" pitchFamily="34" charset="-120"/>
              </a:rPr>
              <a:t>Queries 3–4</a:t>
            </a:r>
            <a:endParaRPr lang="en-US" sz="2500" dirty="0"/>
          </a:p>
        </p:txBody>
      </p:sp>
      <p:sp>
        <p:nvSpPr>
          <p:cNvPr id="3" name="Text 1"/>
          <p:cNvSpPr/>
          <p:nvPr/>
        </p:nvSpPr>
        <p:spPr>
          <a:xfrm>
            <a:off x="548640" y="777240"/>
            <a:ext cx="10515600" cy="320040"/>
          </a:xfrm>
          <a:prstGeom prst="rect">
            <a:avLst/>
          </a:prstGeom>
          <a:noFill/>
          <a:ln/>
        </p:spPr>
        <p:txBody>
          <a:bodyPr wrap="square" lIns="0" tIns="0" rIns="0" bIns="0" rtlCol="0" anchor="ctr"/>
          <a:lstStyle/>
          <a:p>
            <a:pPr indent="0" marL="0">
              <a:buNone/>
            </a:pPr>
            <a:r>
              <a:rPr lang="en-US" sz="1400" i="1" dirty="0">
                <a:solidFill>
                  <a:srgbClr val="5A6472"/>
                </a:solidFill>
                <a:latin typeface="Calibri" pitchFamily="34" charset="0"/>
                <a:ea typeface="Calibri" pitchFamily="34" charset="-122"/>
                <a:cs typeface="Calibri" pitchFamily="34" charset="-120"/>
              </a:rPr>
              <a:t>Clause-referenced clarification questions for MNRE</a:t>
            </a:r>
            <a:endParaRPr lang="en-US" sz="1400" dirty="0"/>
          </a:p>
        </p:txBody>
      </p:sp>
      <p:sp>
        <p:nvSpPr>
          <p:cNvPr id="4" name="Shape 2"/>
          <p:cNvSpPr/>
          <p:nvPr/>
        </p:nvSpPr>
        <p:spPr>
          <a:xfrm>
            <a:off x="548640" y="1280160"/>
            <a:ext cx="11091672" cy="1920240"/>
          </a:xfrm>
          <a:prstGeom prst="rect">
            <a:avLst>
              <a:gd name="adj" fmla="val 3333"/>
            </a:avLst>
          </a:prstGeom>
          <a:solidFill>
            <a:srgbClr val="DCE9F7"/>
          </a:solidFill>
          <a:ln/>
        </p:spPr>
      </p:sp>
      <p:sp>
        <p:nvSpPr>
          <p:cNvPr id="5" name="Shape 3"/>
          <p:cNvSpPr/>
          <p:nvPr/>
        </p:nvSpPr>
        <p:spPr>
          <a:xfrm>
            <a:off x="777240" y="1481328"/>
            <a:ext cx="457200" cy="457200"/>
          </a:xfrm>
          <a:prstGeom prst="ellipse">
            <a:avLst/>
          </a:prstGeom>
          <a:solidFill>
            <a:srgbClr val="FF8200"/>
          </a:solidFill>
          <a:ln/>
        </p:spPr>
      </p:sp>
      <p:sp>
        <p:nvSpPr>
          <p:cNvPr id="6" name="Text 4"/>
          <p:cNvSpPr/>
          <p:nvPr/>
        </p:nvSpPr>
        <p:spPr>
          <a:xfrm>
            <a:off x="777240" y="1481328"/>
            <a:ext cx="457200" cy="457200"/>
          </a:xfrm>
          <a:prstGeom prst="rect">
            <a:avLst/>
          </a:prstGeom>
          <a:noFill/>
          <a:ln/>
        </p:spPr>
        <p:txBody>
          <a:bodyPr wrap="square" lIns="0" tIns="0" rIns="0" bIns="0" rtlCol="0" anchor="ctr"/>
          <a:lstStyle/>
          <a:p>
            <a:pPr algn="ctr" indent="0" marL="0">
              <a:buNone/>
            </a:pPr>
            <a:r>
              <a:rPr lang="en-US" sz="1100" b="1" dirty="0">
                <a:solidFill>
                  <a:srgbClr val="00318B"/>
                </a:solidFill>
                <a:latin typeface="Calibri" pitchFamily="34" charset="0"/>
                <a:ea typeface="Calibri" pitchFamily="34" charset="-122"/>
                <a:cs typeface="Calibri" pitchFamily="34" charset="-120"/>
              </a:rPr>
              <a:t>3</a:t>
            </a:r>
            <a:endParaRPr lang="en-US" sz="1100" dirty="0"/>
          </a:p>
        </p:txBody>
      </p:sp>
      <p:sp>
        <p:nvSpPr>
          <p:cNvPr id="7" name="Text 5"/>
          <p:cNvSpPr/>
          <p:nvPr/>
        </p:nvSpPr>
        <p:spPr>
          <a:xfrm>
            <a:off x="1417320" y="1417320"/>
            <a:ext cx="5486400" cy="320040"/>
          </a:xfrm>
          <a:prstGeom prst="rect">
            <a:avLst/>
          </a:prstGeom>
          <a:noFill/>
          <a:ln/>
        </p:spPr>
        <p:txBody>
          <a:bodyPr wrap="square" lIns="0" tIns="0" rIns="0" bIns="0" rtlCol="0" anchor="ctr"/>
          <a:lstStyle/>
          <a:p>
            <a:pPr indent="0" marL="0">
              <a:buNone/>
            </a:pPr>
            <a:r>
              <a:rPr lang="en-US" sz="1700" b="1" dirty="0">
                <a:solidFill>
                  <a:srgbClr val="00318B"/>
                </a:solidFill>
                <a:latin typeface="Cambria" pitchFamily="34" charset="0"/>
                <a:ea typeface="Cambria" pitchFamily="34" charset="-122"/>
                <a:cs typeface="Cambria" pitchFamily="34" charset="-120"/>
              </a:rPr>
              <a:t>Beneficiary Cost Share</a:t>
            </a:r>
            <a:endParaRPr lang="en-US" sz="1700" dirty="0"/>
          </a:p>
        </p:txBody>
      </p:sp>
      <p:sp>
        <p:nvSpPr>
          <p:cNvPr id="8" name="Text 6"/>
          <p:cNvSpPr/>
          <p:nvPr/>
        </p:nvSpPr>
        <p:spPr>
          <a:xfrm>
            <a:off x="1417320" y="1737360"/>
            <a:ext cx="5486400" cy="274320"/>
          </a:xfrm>
          <a:prstGeom prst="rect">
            <a:avLst/>
          </a:prstGeom>
          <a:noFill/>
          <a:ln/>
        </p:spPr>
        <p:txBody>
          <a:bodyPr wrap="square" lIns="0" tIns="0" rIns="0" bIns="0" rtlCol="0" anchor="ctr"/>
          <a:lstStyle/>
          <a:p>
            <a:pPr indent="0" marL="0">
              <a:buNone/>
            </a:pPr>
            <a:r>
              <a:rPr lang="en-US" sz="1250" i="1" dirty="0">
                <a:solidFill>
                  <a:srgbClr val="5A6472"/>
                </a:solidFill>
                <a:latin typeface="Calibri" pitchFamily="34" charset="0"/>
                <a:ea typeface="Calibri" pitchFamily="34" charset="-122"/>
                <a:cs typeface="Calibri" pitchFamily="34" charset="-120"/>
              </a:rPr>
              <a:t>Minimum contribution</a:t>
            </a:r>
            <a:endParaRPr lang="en-US" sz="1250" dirty="0"/>
          </a:p>
        </p:txBody>
      </p:sp>
      <p:sp>
        <p:nvSpPr>
          <p:cNvPr id="9" name="Text 7"/>
          <p:cNvSpPr/>
          <p:nvPr/>
        </p:nvSpPr>
        <p:spPr>
          <a:xfrm>
            <a:off x="1417320" y="2057400"/>
            <a:ext cx="9966960" cy="1051560"/>
          </a:xfrm>
          <a:prstGeom prst="rect">
            <a:avLst/>
          </a:prstGeom>
          <a:noFill/>
          <a:ln/>
        </p:spPr>
        <p:txBody>
          <a:bodyPr wrap="square" lIns="0" tIns="0" rIns="0" bIns="0" rtlCol="0" anchor="t"/>
          <a:lstStyle/>
          <a:p>
            <a:pPr indent="0" marL="0">
              <a:lnSpc>
                <a:spcPct val="112000"/>
              </a:lnSpc>
              <a:buNone/>
            </a:pPr>
            <a:r>
              <a:rPr lang="en-US" sz="1300" dirty="0">
                <a:solidFill>
                  <a:srgbClr val="1A1A1A"/>
                </a:solidFill>
                <a:latin typeface="Calibri" pitchFamily="34" charset="0"/>
                <a:ea typeface="Calibri" pitchFamily="34" charset="-122"/>
                <a:cs typeface="Calibri" pitchFamily="34" charset="-120"/>
              </a:rPr>
              <a:t>The Industry Host/Beneficiary Unit must “contribute the beneficiary share of project cost,” but no percentage is stated. Confirm whether there is a floor on the beneficiary's own cash contribution, separate from in-kind contributions such as land and site access.</a:t>
            </a:r>
            <a:endParaRPr lang="en-US" sz="1300" dirty="0"/>
          </a:p>
        </p:txBody>
      </p:sp>
      <p:sp>
        <p:nvSpPr>
          <p:cNvPr id="10" name="Shape 8"/>
          <p:cNvSpPr/>
          <p:nvPr/>
        </p:nvSpPr>
        <p:spPr>
          <a:xfrm>
            <a:off x="548640" y="3429000"/>
            <a:ext cx="11091672" cy="1920240"/>
          </a:xfrm>
          <a:prstGeom prst="rect">
            <a:avLst>
              <a:gd name="adj" fmla="val 3333"/>
            </a:avLst>
          </a:prstGeom>
          <a:solidFill>
            <a:srgbClr val="DCE9F7"/>
          </a:solidFill>
          <a:ln/>
        </p:spPr>
      </p:sp>
      <p:sp>
        <p:nvSpPr>
          <p:cNvPr id="11" name="Shape 9"/>
          <p:cNvSpPr/>
          <p:nvPr/>
        </p:nvSpPr>
        <p:spPr>
          <a:xfrm>
            <a:off x="777240" y="3630168"/>
            <a:ext cx="457200" cy="457200"/>
          </a:xfrm>
          <a:prstGeom prst="ellipse">
            <a:avLst/>
          </a:prstGeom>
          <a:solidFill>
            <a:srgbClr val="FF8200"/>
          </a:solidFill>
          <a:ln/>
        </p:spPr>
      </p:sp>
      <p:sp>
        <p:nvSpPr>
          <p:cNvPr id="12" name="Text 10"/>
          <p:cNvSpPr/>
          <p:nvPr/>
        </p:nvSpPr>
        <p:spPr>
          <a:xfrm>
            <a:off x="777240" y="3630168"/>
            <a:ext cx="457200" cy="457200"/>
          </a:xfrm>
          <a:prstGeom prst="rect">
            <a:avLst/>
          </a:prstGeom>
          <a:noFill/>
          <a:ln/>
        </p:spPr>
        <p:txBody>
          <a:bodyPr wrap="square" lIns="0" tIns="0" rIns="0" bIns="0" rtlCol="0" anchor="ctr"/>
          <a:lstStyle/>
          <a:p>
            <a:pPr algn="ctr" indent="0" marL="0">
              <a:buNone/>
            </a:pPr>
            <a:r>
              <a:rPr lang="en-US" sz="1100" b="1" dirty="0">
                <a:solidFill>
                  <a:srgbClr val="00318B"/>
                </a:solidFill>
                <a:latin typeface="Calibri" pitchFamily="34" charset="0"/>
                <a:ea typeface="Calibri" pitchFamily="34" charset="-122"/>
                <a:cs typeface="Calibri" pitchFamily="34" charset="-120"/>
              </a:rPr>
              <a:t>4</a:t>
            </a:r>
            <a:endParaRPr lang="en-US" sz="1100" dirty="0"/>
          </a:p>
        </p:txBody>
      </p:sp>
      <p:sp>
        <p:nvSpPr>
          <p:cNvPr id="13" name="Text 11"/>
          <p:cNvSpPr/>
          <p:nvPr/>
        </p:nvSpPr>
        <p:spPr>
          <a:xfrm>
            <a:off x="1417320" y="3566160"/>
            <a:ext cx="5486400" cy="320040"/>
          </a:xfrm>
          <a:prstGeom prst="rect">
            <a:avLst/>
          </a:prstGeom>
          <a:noFill/>
          <a:ln/>
        </p:spPr>
        <p:txBody>
          <a:bodyPr wrap="square" lIns="0" tIns="0" rIns="0" bIns="0" rtlCol="0" anchor="ctr"/>
          <a:lstStyle/>
          <a:p>
            <a:pPr indent="0" marL="0">
              <a:buNone/>
            </a:pPr>
            <a:r>
              <a:rPr lang="en-US" sz="1700" b="1" dirty="0">
                <a:solidFill>
                  <a:srgbClr val="00318B"/>
                </a:solidFill>
                <a:latin typeface="Cambria" pitchFamily="34" charset="0"/>
                <a:ea typeface="Cambria" pitchFamily="34" charset="-122"/>
                <a:cs typeface="Cambria" pitchFamily="34" charset="-120"/>
              </a:rPr>
              <a:t>Cluster Identification</a:t>
            </a:r>
            <a:endParaRPr lang="en-US" sz="1700" dirty="0"/>
          </a:p>
        </p:txBody>
      </p:sp>
      <p:sp>
        <p:nvSpPr>
          <p:cNvPr id="14" name="Text 12"/>
          <p:cNvSpPr/>
          <p:nvPr/>
        </p:nvSpPr>
        <p:spPr>
          <a:xfrm>
            <a:off x="1417320" y="3886200"/>
            <a:ext cx="5486400" cy="274320"/>
          </a:xfrm>
          <a:prstGeom prst="rect">
            <a:avLst/>
          </a:prstGeom>
          <a:noFill/>
          <a:ln/>
        </p:spPr>
        <p:txBody>
          <a:bodyPr wrap="square" lIns="0" tIns="0" rIns="0" bIns="0" rtlCol="0" anchor="ctr"/>
          <a:lstStyle/>
          <a:p>
            <a:pPr indent="0" marL="0">
              <a:buNone/>
            </a:pPr>
            <a:r>
              <a:rPr lang="en-US" sz="1250" i="1" dirty="0">
                <a:solidFill>
                  <a:srgbClr val="5A6472"/>
                </a:solidFill>
                <a:latin typeface="Calibri" pitchFamily="34" charset="0"/>
                <a:ea typeface="Calibri" pitchFamily="34" charset="-122"/>
                <a:cs typeface="Calibri" pitchFamily="34" charset="-120"/>
              </a:rPr>
              <a:t>Who leads it</a:t>
            </a:r>
            <a:endParaRPr lang="en-US" sz="1250" dirty="0"/>
          </a:p>
        </p:txBody>
      </p:sp>
      <p:sp>
        <p:nvSpPr>
          <p:cNvPr id="15" name="Text 13"/>
          <p:cNvSpPr/>
          <p:nvPr/>
        </p:nvSpPr>
        <p:spPr>
          <a:xfrm>
            <a:off x="1417320" y="4206240"/>
            <a:ext cx="9966960" cy="1051560"/>
          </a:xfrm>
          <a:prstGeom prst="rect">
            <a:avLst/>
          </a:prstGeom>
          <a:noFill/>
          <a:ln/>
        </p:spPr>
        <p:txBody>
          <a:bodyPr wrap="square" lIns="0" tIns="0" rIns="0" bIns="0" rtlCol="0" anchor="t"/>
          <a:lstStyle/>
          <a:p>
            <a:pPr indent="0" marL="0">
              <a:lnSpc>
                <a:spcPct val="112000"/>
              </a:lnSpc>
              <a:buNone/>
            </a:pPr>
            <a:r>
              <a:rPr lang="en-US" sz="1300" dirty="0">
                <a:solidFill>
                  <a:srgbClr val="1A1A1A"/>
                </a:solidFill>
                <a:latin typeface="Calibri" pitchFamily="34" charset="0"/>
                <a:ea typeface="Calibri" pitchFamily="34" charset="-122"/>
                <a:cs typeface="Calibri" pitchFamily="34" charset="-120"/>
              </a:rPr>
              <a:t>Activity (i) is “identification and prioritisation of suitable industrial clusters.” Is this proposed by the applicant as part of the submission, or is MNRE separately identifying priority clusters that applicants should target?</a:t>
            </a:r>
            <a:endParaRPr lang="en-US" sz="1300" dirty="0"/>
          </a:p>
        </p:txBody>
      </p:sp>
      <p:sp>
        <p:nvSpPr>
          <p:cNvPr id="16" name="Shape 14"/>
          <p:cNvSpPr/>
          <p:nvPr/>
        </p:nvSpPr>
        <p:spPr>
          <a:xfrm>
            <a:off x="548640" y="5806440"/>
            <a:ext cx="11091672" cy="621792"/>
          </a:xfrm>
          <a:prstGeom prst="rect">
            <a:avLst>
              <a:gd name="adj" fmla="val 8824"/>
            </a:avLst>
          </a:prstGeom>
          <a:solidFill>
            <a:srgbClr val="DCE9F7"/>
          </a:solidFill>
          <a:ln/>
        </p:spPr>
      </p:sp>
      <p:sp>
        <p:nvSpPr>
          <p:cNvPr id="17" name="Shape 15"/>
          <p:cNvSpPr/>
          <p:nvPr/>
        </p:nvSpPr>
        <p:spPr>
          <a:xfrm>
            <a:off x="548640" y="5806440"/>
            <a:ext cx="1737360" cy="621792"/>
          </a:xfrm>
          <a:prstGeom prst="rect">
            <a:avLst>
              <a:gd name="adj" fmla="val 8824"/>
            </a:avLst>
          </a:prstGeom>
          <a:solidFill>
            <a:srgbClr val="FF8200"/>
          </a:solidFill>
          <a:ln/>
        </p:spPr>
      </p:sp>
      <p:sp>
        <p:nvSpPr>
          <p:cNvPr id="18" name="Shape 16"/>
          <p:cNvSpPr/>
          <p:nvPr/>
        </p:nvSpPr>
        <p:spPr>
          <a:xfrm>
            <a:off x="1371600" y="5806440"/>
            <a:ext cx="914400" cy="621792"/>
          </a:xfrm>
          <a:prstGeom prst="rect">
            <a:avLst/>
          </a:prstGeom>
          <a:solidFill>
            <a:srgbClr val="FF8200"/>
          </a:solidFill>
          <a:ln/>
        </p:spPr>
      </p:sp>
      <p:sp>
        <p:nvSpPr>
          <p:cNvPr id="19" name="Text 17"/>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20" name="Text 18"/>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1A1A1A"/>
                </a:solidFill>
                <a:latin typeface="Calibri" pitchFamily="34" charset="0"/>
                <a:ea typeface="Calibri" pitchFamily="34" charset="-122"/>
                <a:cs typeface="Calibri" pitchFamily="34" charset="-120"/>
              </a:rPr>
              <a:t>If MNRE confirms no fixed floor, use that flexibility in negotiating the industry host's actual contribution — but get it in writing either way.</a:t>
            </a:r>
            <a:endParaRPr lang="en-US" sz="1400" dirty="0"/>
          </a:p>
        </p:txBody>
      </p:sp>
      <p:sp>
        <p:nvSpPr>
          <p:cNvPr id="21" name="Text 19"/>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5A6472"/>
                </a:solidFill>
                <a:latin typeface="Calibri" pitchFamily="34" charset="0"/>
                <a:ea typeface="Calibri" pitchFamily="34" charset="-122"/>
                <a:cs typeface="Calibri" pitchFamily="34" charset="-120"/>
              </a:rPr>
              <a:t>MNRE Call for Proposals — CST Technology for Indian Industry, 2026 — Clarification Queries</a:t>
            </a:r>
            <a:endParaRPr lang="en-US" sz="900" dirty="0"/>
          </a:p>
        </p:txBody>
      </p:sp>
      <p:sp>
        <p:nvSpPr>
          <p:cNvPr id="22" name="Text 20"/>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5A6472"/>
                </a:solidFill>
                <a:latin typeface="Calibri" pitchFamily="34" charset="0"/>
                <a:ea typeface="Calibri" pitchFamily="34" charset="-122"/>
                <a:cs typeface="Calibri" pitchFamily="34" charset="-120"/>
              </a:rPr>
              <a:t>Slide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0318B"/>
        </a:solidFill>
      </p:bgPr>
    </p:bg>
    <p:spTree>
      <p:nvGrpSpPr>
        <p:cNvPr id="1" name=""/>
        <p:cNvGrpSpPr/>
        <p:nvPr/>
      </p:nvGrpSpPr>
      <p:grpSpPr>
        <a:xfrm>
          <a:off x="0" y="0"/>
          <a:ext cx="0" cy="0"/>
          <a:chOff x="0" y="0"/>
          <a:chExt cx="0" cy="0"/>
        </a:xfrm>
      </p:grpSpPr>
      <p:sp>
        <p:nvSpPr>
          <p:cNvPr id="2" name="Text 0"/>
          <p:cNvSpPr/>
          <p:nvPr/>
        </p:nvSpPr>
        <p:spPr>
          <a:xfrm>
            <a:off x="548640" y="274320"/>
            <a:ext cx="10515600" cy="548640"/>
          </a:xfrm>
          <a:prstGeom prst="rect">
            <a:avLst/>
          </a:prstGeom>
          <a:noFill/>
          <a:ln/>
        </p:spPr>
        <p:txBody>
          <a:bodyPr wrap="square" lIns="0" tIns="0" rIns="0" bIns="0" rtlCol="0" anchor="ctr"/>
          <a:lstStyle/>
          <a:p>
            <a:pPr indent="0" marL="0">
              <a:buNone/>
            </a:pPr>
            <a:r>
              <a:rPr lang="en-US" sz="2500" b="1" dirty="0">
                <a:solidFill>
                  <a:srgbClr val="FFFFFF"/>
                </a:solidFill>
                <a:latin typeface="Cambria" pitchFamily="34" charset="0"/>
                <a:ea typeface="Cambria" pitchFamily="34" charset="-122"/>
                <a:cs typeface="Cambria" pitchFamily="34" charset="-120"/>
              </a:rPr>
              <a:t>Queries 5–6</a:t>
            </a:r>
            <a:endParaRPr lang="en-US" sz="2500" dirty="0"/>
          </a:p>
        </p:txBody>
      </p:sp>
      <p:sp>
        <p:nvSpPr>
          <p:cNvPr id="3" name="Text 1"/>
          <p:cNvSpPr/>
          <p:nvPr/>
        </p:nvSpPr>
        <p:spPr>
          <a:xfrm>
            <a:off x="548640" y="777240"/>
            <a:ext cx="10515600" cy="320040"/>
          </a:xfrm>
          <a:prstGeom prst="rect">
            <a:avLst/>
          </a:prstGeom>
          <a:noFill/>
          <a:ln/>
        </p:spPr>
        <p:txBody>
          <a:bodyPr wrap="square" lIns="0" tIns="0" rIns="0" bIns="0" rtlCol="0" anchor="ctr"/>
          <a:lstStyle/>
          <a:p>
            <a:pPr indent="0" marL="0">
              <a:buNone/>
            </a:pPr>
            <a:r>
              <a:rPr lang="en-US" sz="1400" i="1" dirty="0">
                <a:solidFill>
                  <a:srgbClr val="DCE9F7"/>
                </a:solidFill>
                <a:latin typeface="Calibri" pitchFamily="34" charset="0"/>
                <a:ea typeface="Calibri" pitchFamily="34" charset="-122"/>
                <a:cs typeface="Calibri" pitchFamily="34" charset="-120"/>
              </a:rPr>
              <a:t>Clause-referenced clarification questions for MNRE</a:t>
            </a:r>
            <a:endParaRPr lang="en-US" sz="1400" dirty="0"/>
          </a:p>
        </p:txBody>
      </p:sp>
      <p:sp>
        <p:nvSpPr>
          <p:cNvPr id="4" name="Shape 2"/>
          <p:cNvSpPr/>
          <p:nvPr/>
        </p:nvSpPr>
        <p:spPr>
          <a:xfrm>
            <a:off x="548640" y="1280160"/>
            <a:ext cx="11091672" cy="1920240"/>
          </a:xfrm>
          <a:prstGeom prst="rect">
            <a:avLst>
              <a:gd name="adj" fmla="val 3333"/>
            </a:avLst>
          </a:prstGeom>
          <a:solidFill>
            <a:srgbClr val="0F4098"/>
          </a:solidFill>
          <a:ln/>
        </p:spPr>
      </p:sp>
      <p:sp>
        <p:nvSpPr>
          <p:cNvPr id="5" name="Shape 3"/>
          <p:cNvSpPr/>
          <p:nvPr/>
        </p:nvSpPr>
        <p:spPr>
          <a:xfrm>
            <a:off x="777240" y="1481328"/>
            <a:ext cx="457200" cy="457200"/>
          </a:xfrm>
          <a:prstGeom prst="ellipse">
            <a:avLst/>
          </a:prstGeom>
          <a:solidFill>
            <a:srgbClr val="FF8200"/>
          </a:solidFill>
          <a:ln/>
        </p:spPr>
      </p:sp>
      <p:sp>
        <p:nvSpPr>
          <p:cNvPr id="6" name="Text 4"/>
          <p:cNvSpPr/>
          <p:nvPr/>
        </p:nvSpPr>
        <p:spPr>
          <a:xfrm>
            <a:off x="777240" y="1481328"/>
            <a:ext cx="457200" cy="457200"/>
          </a:xfrm>
          <a:prstGeom prst="rect">
            <a:avLst/>
          </a:prstGeom>
          <a:noFill/>
          <a:ln/>
        </p:spPr>
        <p:txBody>
          <a:bodyPr wrap="square" lIns="0" tIns="0" rIns="0" bIns="0" rtlCol="0" anchor="ctr"/>
          <a:lstStyle/>
          <a:p>
            <a:pPr algn="ctr" indent="0" marL="0">
              <a:buNone/>
            </a:pPr>
            <a:r>
              <a:rPr lang="en-US" sz="1100" b="1" dirty="0">
                <a:solidFill>
                  <a:srgbClr val="00318B"/>
                </a:solidFill>
                <a:latin typeface="Calibri" pitchFamily="34" charset="0"/>
                <a:ea typeface="Calibri" pitchFamily="34" charset="-122"/>
                <a:cs typeface="Calibri" pitchFamily="34" charset="-120"/>
              </a:rPr>
              <a:t>5</a:t>
            </a:r>
            <a:endParaRPr lang="en-US" sz="1100" dirty="0"/>
          </a:p>
        </p:txBody>
      </p:sp>
      <p:sp>
        <p:nvSpPr>
          <p:cNvPr id="7" name="Text 5"/>
          <p:cNvSpPr/>
          <p:nvPr/>
        </p:nvSpPr>
        <p:spPr>
          <a:xfrm>
            <a:off x="1417320" y="1417320"/>
            <a:ext cx="5486400" cy="320040"/>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5-Year O&amp;M Obligation</a:t>
            </a:r>
            <a:endParaRPr lang="en-US" sz="1700" dirty="0"/>
          </a:p>
        </p:txBody>
      </p:sp>
      <p:sp>
        <p:nvSpPr>
          <p:cNvPr id="8" name="Text 6"/>
          <p:cNvSpPr/>
          <p:nvPr/>
        </p:nvSpPr>
        <p:spPr>
          <a:xfrm>
            <a:off x="1417320" y="1737360"/>
            <a:ext cx="5486400" cy="274320"/>
          </a:xfrm>
          <a:prstGeom prst="rect">
            <a:avLst/>
          </a:prstGeom>
          <a:noFill/>
          <a:ln/>
        </p:spPr>
        <p:txBody>
          <a:bodyPr wrap="square" lIns="0" tIns="0" rIns="0" bIns="0" rtlCol="0" anchor="ctr"/>
          <a:lstStyle/>
          <a:p>
            <a:pPr indent="0" marL="0">
              <a:buNone/>
            </a:pPr>
            <a:r>
              <a:rPr lang="en-US" sz="1250" i="1" dirty="0">
                <a:solidFill>
                  <a:srgbClr val="AFC3E8"/>
                </a:solidFill>
                <a:latin typeface="Calibri" pitchFamily="34" charset="0"/>
                <a:ea typeface="Calibri" pitchFamily="34" charset="-122"/>
                <a:cs typeface="Calibri" pitchFamily="34" charset="-120"/>
              </a:rPr>
              <a:t>Scope and cost treatment</a:t>
            </a:r>
            <a:endParaRPr lang="en-US" sz="1250" dirty="0"/>
          </a:p>
        </p:txBody>
      </p:sp>
      <p:sp>
        <p:nvSpPr>
          <p:cNvPr id="9" name="Text 7"/>
          <p:cNvSpPr/>
          <p:nvPr/>
        </p:nvSpPr>
        <p:spPr>
          <a:xfrm>
            <a:off x="1417320" y="2057400"/>
            <a:ext cx="9966960" cy="1051560"/>
          </a:xfrm>
          <a:prstGeom prst="rect">
            <a:avLst/>
          </a:prstGeom>
          <a:noFill/>
          <a:ln/>
        </p:spPr>
        <p:txBody>
          <a:bodyPr wrap="square" lIns="0" tIns="0" rIns="0" bIns="0" rtlCol="0" anchor="t"/>
          <a:lstStyle/>
          <a:p>
            <a:pPr indent="0" marL="0">
              <a:lnSpc>
                <a:spcPct val="112000"/>
              </a:lnSpc>
              <a:buNone/>
            </a:pPr>
            <a:r>
              <a:rPr lang="en-US" sz="1300" dirty="0">
                <a:solidFill>
                  <a:srgbClr val="FFFFFF"/>
                </a:solidFill>
                <a:latin typeface="Calibri" pitchFamily="34" charset="0"/>
                <a:ea typeface="Calibri" pitchFamily="34" charset="-122"/>
                <a:cs typeface="Calibri" pitchFamily="34" charset="-120"/>
              </a:rPr>
              <a:t>The technology developer/System Integrator is responsible for O&amp;M for a minimum of 5 years. Confirm whether O&amp;M costs during this period sit within the capped project cost (partly VGF-funded) or must be borne entirely outside the VGF envelope.</a:t>
            </a:r>
            <a:endParaRPr lang="en-US" sz="1300" dirty="0"/>
          </a:p>
        </p:txBody>
      </p:sp>
      <p:sp>
        <p:nvSpPr>
          <p:cNvPr id="10" name="Shape 8"/>
          <p:cNvSpPr/>
          <p:nvPr/>
        </p:nvSpPr>
        <p:spPr>
          <a:xfrm>
            <a:off x="548640" y="3429000"/>
            <a:ext cx="11091672" cy="1920240"/>
          </a:xfrm>
          <a:prstGeom prst="rect">
            <a:avLst>
              <a:gd name="adj" fmla="val 3333"/>
            </a:avLst>
          </a:prstGeom>
          <a:solidFill>
            <a:srgbClr val="0F4098"/>
          </a:solidFill>
          <a:ln/>
        </p:spPr>
      </p:sp>
      <p:sp>
        <p:nvSpPr>
          <p:cNvPr id="11" name="Shape 9"/>
          <p:cNvSpPr/>
          <p:nvPr/>
        </p:nvSpPr>
        <p:spPr>
          <a:xfrm>
            <a:off x="777240" y="3630168"/>
            <a:ext cx="457200" cy="457200"/>
          </a:xfrm>
          <a:prstGeom prst="ellipse">
            <a:avLst/>
          </a:prstGeom>
          <a:solidFill>
            <a:srgbClr val="FF8200"/>
          </a:solidFill>
          <a:ln/>
        </p:spPr>
      </p:sp>
      <p:sp>
        <p:nvSpPr>
          <p:cNvPr id="12" name="Text 10"/>
          <p:cNvSpPr/>
          <p:nvPr/>
        </p:nvSpPr>
        <p:spPr>
          <a:xfrm>
            <a:off x="777240" y="3630168"/>
            <a:ext cx="457200" cy="457200"/>
          </a:xfrm>
          <a:prstGeom prst="rect">
            <a:avLst/>
          </a:prstGeom>
          <a:noFill/>
          <a:ln/>
        </p:spPr>
        <p:txBody>
          <a:bodyPr wrap="square" lIns="0" tIns="0" rIns="0" bIns="0" rtlCol="0" anchor="ctr"/>
          <a:lstStyle/>
          <a:p>
            <a:pPr algn="ctr" indent="0" marL="0">
              <a:buNone/>
            </a:pPr>
            <a:r>
              <a:rPr lang="en-US" sz="1100" b="1" dirty="0">
                <a:solidFill>
                  <a:srgbClr val="00318B"/>
                </a:solidFill>
                <a:latin typeface="Calibri" pitchFamily="34" charset="0"/>
                <a:ea typeface="Calibri" pitchFamily="34" charset="-122"/>
                <a:cs typeface="Calibri" pitchFamily="34" charset="-120"/>
              </a:rPr>
              <a:t>6</a:t>
            </a:r>
            <a:endParaRPr lang="en-US" sz="1100" dirty="0"/>
          </a:p>
        </p:txBody>
      </p:sp>
      <p:sp>
        <p:nvSpPr>
          <p:cNvPr id="13" name="Text 11"/>
          <p:cNvSpPr/>
          <p:nvPr/>
        </p:nvSpPr>
        <p:spPr>
          <a:xfrm>
            <a:off x="1417320" y="3566160"/>
            <a:ext cx="5486400" cy="320040"/>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Case Studies &amp; IP</a:t>
            </a:r>
            <a:endParaRPr lang="en-US" sz="1700" dirty="0"/>
          </a:p>
        </p:txBody>
      </p:sp>
      <p:sp>
        <p:nvSpPr>
          <p:cNvPr id="14" name="Text 12"/>
          <p:cNvSpPr/>
          <p:nvPr/>
        </p:nvSpPr>
        <p:spPr>
          <a:xfrm>
            <a:off x="1417320" y="3886200"/>
            <a:ext cx="5486400" cy="274320"/>
          </a:xfrm>
          <a:prstGeom prst="rect">
            <a:avLst/>
          </a:prstGeom>
          <a:noFill/>
          <a:ln/>
        </p:spPr>
        <p:txBody>
          <a:bodyPr wrap="square" lIns="0" tIns="0" rIns="0" bIns="0" rtlCol="0" anchor="ctr"/>
          <a:lstStyle/>
          <a:p>
            <a:pPr indent="0" marL="0">
              <a:buNone/>
            </a:pPr>
            <a:r>
              <a:rPr lang="en-US" sz="1250" i="1" dirty="0">
                <a:solidFill>
                  <a:srgbClr val="AFC3E8"/>
                </a:solidFill>
                <a:latin typeface="Calibri" pitchFamily="34" charset="0"/>
                <a:ea typeface="Calibri" pitchFamily="34" charset="-122"/>
                <a:cs typeface="Calibri" pitchFamily="34" charset="-120"/>
              </a:rPr>
              <a:t>Ownership and publication</a:t>
            </a:r>
            <a:endParaRPr lang="en-US" sz="1250" dirty="0"/>
          </a:p>
        </p:txBody>
      </p:sp>
      <p:sp>
        <p:nvSpPr>
          <p:cNvPr id="15" name="Text 13"/>
          <p:cNvSpPr/>
          <p:nvPr/>
        </p:nvSpPr>
        <p:spPr>
          <a:xfrm>
            <a:off x="1417320" y="4206240"/>
            <a:ext cx="9966960" cy="1051560"/>
          </a:xfrm>
          <a:prstGeom prst="rect">
            <a:avLst/>
          </a:prstGeom>
          <a:noFill/>
          <a:ln/>
        </p:spPr>
        <p:txBody>
          <a:bodyPr wrap="square" lIns="0" tIns="0" rIns="0" bIns="0" rtlCol="0" anchor="t"/>
          <a:lstStyle/>
          <a:p>
            <a:pPr indent="0" marL="0">
              <a:lnSpc>
                <a:spcPct val="112000"/>
              </a:lnSpc>
              <a:buNone/>
            </a:pPr>
            <a:r>
              <a:rPr lang="en-US" sz="1300" dirty="0">
                <a:solidFill>
                  <a:srgbClr val="FFFFFF"/>
                </a:solidFill>
                <a:latin typeface="Calibri" pitchFamily="34" charset="0"/>
                <a:ea typeface="Calibri" pitchFamily="34" charset="-122"/>
                <a:cs typeface="Calibri" pitchFamily="34" charset="-120"/>
              </a:rPr>
              <a:t>Activity (iii) requires compilation and documentation of case studies. Clarify whether these (and the best-practice guidelines under Activity (iv)) will be published by MNRE, and whether applicants retain proprietary rights over site-specific data used in them.</a:t>
            </a:r>
            <a:endParaRPr lang="en-US" sz="1300" dirty="0"/>
          </a:p>
        </p:txBody>
      </p:sp>
      <p:sp>
        <p:nvSpPr>
          <p:cNvPr id="16" name="Shape 14"/>
          <p:cNvSpPr/>
          <p:nvPr/>
        </p:nvSpPr>
        <p:spPr>
          <a:xfrm>
            <a:off x="548640" y="5806440"/>
            <a:ext cx="11091672" cy="621792"/>
          </a:xfrm>
          <a:prstGeom prst="rect">
            <a:avLst>
              <a:gd name="adj" fmla="val 8824"/>
            </a:avLst>
          </a:prstGeom>
          <a:solidFill>
            <a:srgbClr val="0B3576"/>
          </a:solidFill>
          <a:ln/>
        </p:spPr>
      </p:sp>
      <p:sp>
        <p:nvSpPr>
          <p:cNvPr id="17" name="Shape 15"/>
          <p:cNvSpPr/>
          <p:nvPr/>
        </p:nvSpPr>
        <p:spPr>
          <a:xfrm>
            <a:off x="548640" y="5806440"/>
            <a:ext cx="1737360" cy="621792"/>
          </a:xfrm>
          <a:prstGeom prst="rect">
            <a:avLst>
              <a:gd name="adj" fmla="val 8824"/>
            </a:avLst>
          </a:prstGeom>
          <a:solidFill>
            <a:srgbClr val="FF8200"/>
          </a:solidFill>
          <a:ln/>
        </p:spPr>
      </p:sp>
      <p:sp>
        <p:nvSpPr>
          <p:cNvPr id="18" name="Shape 16"/>
          <p:cNvSpPr/>
          <p:nvPr/>
        </p:nvSpPr>
        <p:spPr>
          <a:xfrm>
            <a:off x="1371600" y="5806440"/>
            <a:ext cx="914400" cy="621792"/>
          </a:xfrm>
          <a:prstGeom prst="rect">
            <a:avLst/>
          </a:prstGeom>
          <a:solidFill>
            <a:srgbClr val="FF8200"/>
          </a:solidFill>
          <a:ln/>
        </p:spPr>
      </p:sp>
      <p:sp>
        <p:nvSpPr>
          <p:cNvPr id="19" name="Text 17"/>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20" name="Text 18"/>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FFFFFF"/>
                </a:solidFill>
                <a:latin typeface="Calibri" pitchFamily="34" charset="0"/>
                <a:ea typeface="Calibri" pitchFamily="34" charset="-122"/>
                <a:cs typeface="Calibri" pitchFamily="34" charset="-120"/>
              </a:rPr>
              <a:t>This determines whether your capped ₹2 crore VGF envelope needs to also cover 5 years of running costs — a large swing in project economics.</a:t>
            </a:r>
            <a:endParaRPr lang="en-US" sz="1400" dirty="0"/>
          </a:p>
        </p:txBody>
      </p:sp>
      <p:sp>
        <p:nvSpPr>
          <p:cNvPr id="21" name="Text 19"/>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9FB3D9"/>
                </a:solidFill>
                <a:latin typeface="Calibri" pitchFamily="34" charset="0"/>
                <a:ea typeface="Calibri" pitchFamily="34" charset="-122"/>
                <a:cs typeface="Calibri" pitchFamily="34" charset="-120"/>
              </a:rPr>
              <a:t>MNRE Call for Proposals — CST Technology for Indian Industry, 2026 — Clarification Queries</a:t>
            </a:r>
            <a:endParaRPr lang="en-US" sz="900" dirty="0"/>
          </a:p>
        </p:txBody>
      </p:sp>
      <p:sp>
        <p:nvSpPr>
          <p:cNvPr id="22" name="Text 20"/>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9FB3D9"/>
                </a:solidFill>
                <a:latin typeface="Calibri" pitchFamily="34" charset="0"/>
                <a:ea typeface="Calibri" pitchFamily="34" charset="-122"/>
                <a:cs typeface="Calibri" pitchFamily="34" charset="-120"/>
              </a:rPr>
              <a:t>Slide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274320"/>
            <a:ext cx="10515600" cy="548640"/>
          </a:xfrm>
          <a:prstGeom prst="rect">
            <a:avLst/>
          </a:prstGeom>
          <a:noFill/>
          <a:ln/>
        </p:spPr>
        <p:txBody>
          <a:bodyPr wrap="square" lIns="0" tIns="0" rIns="0" bIns="0" rtlCol="0" anchor="ctr"/>
          <a:lstStyle/>
          <a:p>
            <a:pPr indent="0" marL="0">
              <a:buNone/>
            </a:pPr>
            <a:r>
              <a:rPr lang="en-US" sz="2500" b="1" dirty="0">
                <a:solidFill>
                  <a:srgbClr val="00318B"/>
                </a:solidFill>
                <a:latin typeface="Cambria" pitchFamily="34" charset="0"/>
                <a:ea typeface="Cambria" pitchFamily="34" charset="-122"/>
                <a:cs typeface="Cambria" pitchFamily="34" charset="-120"/>
              </a:rPr>
              <a:t>Queries 7–8</a:t>
            </a:r>
            <a:endParaRPr lang="en-US" sz="2500" dirty="0"/>
          </a:p>
        </p:txBody>
      </p:sp>
      <p:sp>
        <p:nvSpPr>
          <p:cNvPr id="3" name="Text 1"/>
          <p:cNvSpPr/>
          <p:nvPr/>
        </p:nvSpPr>
        <p:spPr>
          <a:xfrm>
            <a:off x="548640" y="777240"/>
            <a:ext cx="10515600" cy="320040"/>
          </a:xfrm>
          <a:prstGeom prst="rect">
            <a:avLst/>
          </a:prstGeom>
          <a:noFill/>
          <a:ln/>
        </p:spPr>
        <p:txBody>
          <a:bodyPr wrap="square" lIns="0" tIns="0" rIns="0" bIns="0" rtlCol="0" anchor="ctr"/>
          <a:lstStyle/>
          <a:p>
            <a:pPr indent="0" marL="0">
              <a:buNone/>
            </a:pPr>
            <a:r>
              <a:rPr lang="en-US" sz="1400" i="1" dirty="0">
                <a:solidFill>
                  <a:srgbClr val="5A6472"/>
                </a:solidFill>
                <a:latin typeface="Calibri" pitchFamily="34" charset="0"/>
                <a:ea typeface="Calibri" pitchFamily="34" charset="-122"/>
                <a:cs typeface="Calibri" pitchFamily="34" charset="-120"/>
              </a:rPr>
              <a:t>Clause-referenced clarification questions for MNRE</a:t>
            </a:r>
            <a:endParaRPr lang="en-US" sz="1400" dirty="0"/>
          </a:p>
        </p:txBody>
      </p:sp>
      <p:sp>
        <p:nvSpPr>
          <p:cNvPr id="4" name="Shape 2"/>
          <p:cNvSpPr/>
          <p:nvPr/>
        </p:nvSpPr>
        <p:spPr>
          <a:xfrm>
            <a:off x="548640" y="1280160"/>
            <a:ext cx="11091672" cy="1920240"/>
          </a:xfrm>
          <a:prstGeom prst="rect">
            <a:avLst>
              <a:gd name="adj" fmla="val 3333"/>
            </a:avLst>
          </a:prstGeom>
          <a:solidFill>
            <a:srgbClr val="DCE9F7"/>
          </a:solidFill>
          <a:ln/>
        </p:spPr>
      </p:sp>
      <p:sp>
        <p:nvSpPr>
          <p:cNvPr id="5" name="Shape 3"/>
          <p:cNvSpPr/>
          <p:nvPr/>
        </p:nvSpPr>
        <p:spPr>
          <a:xfrm>
            <a:off x="777240" y="1481328"/>
            <a:ext cx="457200" cy="457200"/>
          </a:xfrm>
          <a:prstGeom prst="ellipse">
            <a:avLst/>
          </a:prstGeom>
          <a:solidFill>
            <a:srgbClr val="FF8200"/>
          </a:solidFill>
          <a:ln/>
        </p:spPr>
      </p:sp>
      <p:sp>
        <p:nvSpPr>
          <p:cNvPr id="6" name="Text 4"/>
          <p:cNvSpPr/>
          <p:nvPr/>
        </p:nvSpPr>
        <p:spPr>
          <a:xfrm>
            <a:off x="777240" y="1481328"/>
            <a:ext cx="457200" cy="457200"/>
          </a:xfrm>
          <a:prstGeom prst="rect">
            <a:avLst/>
          </a:prstGeom>
          <a:noFill/>
          <a:ln/>
        </p:spPr>
        <p:txBody>
          <a:bodyPr wrap="square" lIns="0" tIns="0" rIns="0" bIns="0" rtlCol="0" anchor="ctr"/>
          <a:lstStyle/>
          <a:p>
            <a:pPr algn="ctr" indent="0" marL="0">
              <a:buNone/>
            </a:pPr>
            <a:r>
              <a:rPr lang="en-US" sz="1100" b="1" dirty="0">
                <a:solidFill>
                  <a:srgbClr val="00318B"/>
                </a:solidFill>
                <a:latin typeface="Calibri" pitchFamily="34" charset="0"/>
                <a:ea typeface="Calibri" pitchFamily="34" charset="-122"/>
                <a:cs typeface="Calibri" pitchFamily="34" charset="-120"/>
              </a:rPr>
              <a:t>7</a:t>
            </a:r>
            <a:endParaRPr lang="en-US" sz="1100" dirty="0"/>
          </a:p>
        </p:txBody>
      </p:sp>
      <p:sp>
        <p:nvSpPr>
          <p:cNvPr id="7" name="Text 5"/>
          <p:cNvSpPr/>
          <p:nvPr/>
        </p:nvSpPr>
        <p:spPr>
          <a:xfrm>
            <a:off x="1417320" y="1417320"/>
            <a:ext cx="5486400" cy="320040"/>
          </a:xfrm>
          <a:prstGeom prst="rect">
            <a:avLst/>
          </a:prstGeom>
          <a:noFill/>
          <a:ln/>
        </p:spPr>
        <p:txBody>
          <a:bodyPr wrap="square" lIns="0" tIns="0" rIns="0" bIns="0" rtlCol="0" anchor="ctr"/>
          <a:lstStyle/>
          <a:p>
            <a:pPr indent="0" marL="0">
              <a:buNone/>
            </a:pPr>
            <a:r>
              <a:rPr lang="en-US" sz="1700" b="1" dirty="0">
                <a:solidFill>
                  <a:srgbClr val="00318B"/>
                </a:solidFill>
                <a:latin typeface="Cambria" pitchFamily="34" charset="0"/>
                <a:ea typeface="Cambria" pitchFamily="34" charset="-122"/>
                <a:cs typeface="Cambria" pitchFamily="34" charset="-120"/>
              </a:rPr>
              <a:t>Multiple Applications</a:t>
            </a:r>
            <a:endParaRPr lang="en-US" sz="1700" dirty="0"/>
          </a:p>
        </p:txBody>
      </p:sp>
      <p:sp>
        <p:nvSpPr>
          <p:cNvPr id="8" name="Text 6"/>
          <p:cNvSpPr/>
          <p:nvPr/>
        </p:nvSpPr>
        <p:spPr>
          <a:xfrm>
            <a:off x="1417320" y="1737360"/>
            <a:ext cx="5486400" cy="274320"/>
          </a:xfrm>
          <a:prstGeom prst="rect">
            <a:avLst/>
          </a:prstGeom>
          <a:noFill/>
          <a:ln/>
        </p:spPr>
        <p:txBody>
          <a:bodyPr wrap="square" lIns="0" tIns="0" rIns="0" bIns="0" rtlCol="0" anchor="ctr"/>
          <a:lstStyle/>
          <a:p>
            <a:pPr indent="0" marL="0">
              <a:buNone/>
            </a:pPr>
            <a:r>
              <a:rPr lang="en-US" sz="1250" i="1" dirty="0">
                <a:solidFill>
                  <a:srgbClr val="5A6472"/>
                </a:solidFill>
                <a:latin typeface="Calibri" pitchFamily="34" charset="0"/>
                <a:ea typeface="Calibri" pitchFamily="34" charset="-122"/>
                <a:cs typeface="Calibri" pitchFamily="34" charset="-120"/>
              </a:rPr>
              <a:t>Per-applicant limits</a:t>
            </a:r>
            <a:endParaRPr lang="en-US" sz="1250" dirty="0"/>
          </a:p>
        </p:txBody>
      </p:sp>
      <p:sp>
        <p:nvSpPr>
          <p:cNvPr id="9" name="Text 7"/>
          <p:cNvSpPr/>
          <p:nvPr/>
        </p:nvSpPr>
        <p:spPr>
          <a:xfrm>
            <a:off x="1417320" y="2057400"/>
            <a:ext cx="9966960" cy="1051560"/>
          </a:xfrm>
          <a:prstGeom prst="rect">
            <a:avLst/>
          </a:prstGeom>
          <a:noFill/>
          <a:ln/>
        </p:spPr>
        <p:txBody>
          <a:bodyPr wrap="square" lIns="0" tIns="0" rIns="0" bIns="0" rtlCol="0" anchor="t"/>
          <a:lstStyle/>
          <a:p>
            <a:pPr indent="0" marL="0">
              <a:lnSpc>
                <a:spcPct val="112000"/>
              </a:lnSpc>
              <a:buNone/>
            </a:pPr>
            <a:r>
              <a:rPr lang="en-US" sz="1300" dirty="0">
                <a:solidFill>
                  <a:srgbClr val="1A1A1A"/>
                </a:solidFill>
                <a:latin typeface="Calibri" pitchFamily="34" charset="0"/>
                <a:ea typeface="Calibri" pitchFamily="34" charset="-122"/>
                <a:cs typeface="Calibri" pitchFamily="34" charset="-120"/>
              </a:rPr>
              <a:t>Can a single technology provider or industry association submit more than one proposal under this call (e.g., covering different clusters or sectors), or is there a cap of one proposal per applicant/consortium in this round?</a:t>
            </a:r>
            <a:endParaRPr lang="en-US" sz="1300" dirty="0"/>
          </a:p>
        </p:txBody>
      </p:sp>
      <p:sp>
        <p:nvSpPr>
          <p:cNvPr id="10" name="Shape 8"/>
          <p:cNvSpPr/>
          <p:nvPr/>
        </p:nvSpPr>
        <p:spPr>
          <a:xfrm>
            <a:off x="548640" y="3429000"/>
            <a:ext cx="11091672" cy="1920240"/>
          </a:xfrm>
          <a:prstGeom prst="rect">
            <a:avLst>
              <a:gd name="adj" fmla="val 3333"/>
            </a:avLst>
          </a:prstGeom>
          <a:solidFill>
            <a:srgbClr val="DCE9F7"/>
          </a:solidFill>
          <a:ln/>
        </p:spPr>
      </p:sp>
      <p:sp>
        <p:nvSpPr>
          <p:cNvPr id="11" name="Shape 9"/>
          <p:cNvSpPr/>
          <p:nvPr/>
        </p:nvSpPr>
        <p:spPr>
          <a:xfrm>
            <a:off x="777240" y="3630168"/>
            <a:ext cx="457200" cy="457200"/>
          </a:xfrm>
          <a:prstGeom prst="ellipse">
            <a:avLst/>
          </a:prstGeom>
          <a:solidFill>
            <a:srgbClr val="FF8200"/>
          </a:solidFill>
          <a:ln/>
        </p:spPr>
      </p:sp>
      <p:sp>
        <p:nvSpPr>
          <p:cNvPr id="12" name="Text 10"/>
          <p:cNvSpPr/>
          <p:nvPr/>
        </p:nvSpPr>
        <p:spPr>
          <a:xfrm>
            <a:off x="777240" y="3630168"/>
            <a:ext cx="457200" cy="457200"/>
          </a:xfrm>
          <a:prstGeom prst="rect">
            <a:avLst/>
          </a:prstGeom>
          <a:noFill/>
          <a:ln/>
        </p:spPr>
        <p:txBody>
          <a:bodyPr wrap="square" lIns="0" tIns="0" rIns="0" bIns="0" rtlCol="0" anchor="ctr"/>
          <a:lstStyle/>
          <a:p>
            <a:pPr algn="ctr" indent="0" marL="0">
              <a:buNone/>
            </a:pPr>
            <a:r>
              <a:rPr lang="en-US" sz="1100" b="1" dirty="0">
                <a:solidFill>
                  <a:srgbClr val="00318B"/>
                </a:solidFill>
                <a:latin typeface="Calibri" pitchFamily="34" charset="0"/>
                <a:ea typeface="Calibri" pitchFamily="34" charset="-122"/>
                <a:cs typeface="Calibri" pitchFamily="34" charset="-120"/>
              </a:rPr>
              <a:t>8</a:t>
            </a:r>
            <a:endParaRPr lang="en-US" sz="1100" dirty="0"/>
          </a:p>
        </p:txBody>
      </p:sp>
      <p:sp>
        <p:nvSpPr>
          <p:cNvPr id="13" name="Text 11"/>
          <p:cNvSpPr/>
          <p:nvPr/>
        </p:nvSpPr>
        <p:spPr>
          <a:xfrm>
            <a:off x="1417320" y="3566160"/>
            <a:ext cx="5486400" cy="320040"/>
          </a:xfrm>
          <a:prstGeom prst="rect">
            <a:avLst/>
          </a:prstGeom>
          <a:noFill/>
          <a:ln/>
        </p:spPr>
        <p:txBody>
          <a:bodyPr wrap="square" lIns="0" tIns="0" rIns="0" bIns="0" rtlCol="0" anchor="ctr"/>
          <a:lstStyle/>
          <a:p>
            <a:pPr indent="0" marL="0">
              <a:buNone/>
            </a:pPr>
            <a:r>
              <a:rPr lang="en-US" sz="1700" b="1" dirty="0">
                <a:solidFill>
                  <a:srgbClr val="00318B"/>
                </a:solidFill>
                <a:latin typeface="Cambria" pitchFamily="34" charset="0"/>
                <a:ea typeface="Cambria" pitchFamily="34" charset="-122"/>
                <a:cs typeface="Cambria" pitchFamily="34" charset="-120"/>
              </a:rPr>
              <a:t>Retrofits vs. Greenfield</a:t>
            </a:r>
            <a:endParaRPr lang="en-US" sz="1700" dirty="0"/>
          </a:p>
        </p:txBody>
      </p:sp>
      <p:sp>
        <p:nvSpPr>
          <p:cNvPr id="14" name="Text 12"/>
          <p:cNvSpPr/>
          <p:nvPr/>
        </p:nvSpPr>
        <p:spPr>
          <a:xfrm>
            <a:off x="1417320" y="3886200"/>
            <a:ext cx="5486400" cy="274320"/>
          </a:xfrm>
          <a:prstGeom prst="rect">
            <a:avLst/>
          </a:prstGeom>
          <a:noFill/>
          <a:ln/>
        </p:spPr>
        <p:txBody>
          <a:bodyPr wrap="square" lIns="0" tIns="0" rIns="0" bIns="0" rtlCol="0" anchor="ctr"/>
          <a:lstStyle/>
          <a:p>
            <a:pPr indent="0" marL="0">
              <a:buNone/>
            </a:pPr>
            <a:r>
              <a:rPr lang="en-US" sz="1250" i="1" dirty="0">
                <a:solidFill>
                  <a:srgbClr val="5A6472"/>
                </a:solidFill>
                <a:latin typeface="Calibri" pitchFamily="34" charset="0"/>
                <a:ea typeface="Calibri" pitchFamily="34" charset="-122"/>
                <a:cs typeface="Calibri" pitchFamily="34" charset="-120"/>
              </a:rPr>
              <a:t>Eligibility of existing sites</a:t>
            </a:r>
            <a:endParaRPr lang="en-US" sz="1250" dirty="0"/>
          </a:p>
        </p:txBody>
      </p:sp>
      <p:sp>
        <p:nvSpPr>
          <p:cNvPr id="15" name="Text 13"/>
          <p:cNvSpPr/>
          <p:nvPr/>
        </p:nvSpPr>
        <p:spPr>
          <a:xfrm>
            <a:off x="1417320" y="4206240"/>
            <a:ext cx="9966960" cy="1051560"/>
          </a:xfrm>
          <a:prstGeom prst="rect">
            <a:avLst/>
          </a:prstGeom>
          <a:noFill/>
          <a:ln/>
        </p:spPr>
        <p:txBody>
          <a:bodyPr wrap="square" lIns="0" tIns="0" rIns="0" bIns="0" rtlCol="0" anchor="t"/>
          <a:lstStyle/>
          <a:p>
            <a:pPr indent="0" marL="0">
              <a:lnSpc>
                <a:spcPct val="112000"/>
              </a:lnSpc>
              <a:buNone/>
            </a:pPr>
            <a:r>
              <a:rPr lang="en-US" sz="1300" dirty="0">
                <a:solidFill>
                  <a:srgbClr val="1A1A1A"/>
                </a:solidFill>
                <a:latin typeface="Calibri" pitchFamily="34" charset="0"/>
                <a:ea typeface="Calibri" pitchFamily="34" charset="-122"/>
                <a:cs typeface="Calibri" pitchFamily="34" charset="-120"/>
              </a:rPr>
              <a:t>Does the call cover retrofitting CST/TES systems onto an existing operational facility with an established fossil-fuel heating system, or is it intended only for new (greenfield) process-heat installations?</a:t>
            </a:r>
            <a:endParaRPr lang="en-US" sz="1300" dirty="0"/>
          </a:p>
        </p:txBody>
      </p:sp>
      <p:sp>
        <p:nvSpPr>
          <p:cNvPr id="16" name="Shape 14"/>
          <p:cNvSpPr/>
          <p:nvPr/>
        </p:nvSpPr>
        <p:spPr>
          <a:xfrm>
            <a:off x="548640" y="5806440"/>
            <a:ext cx="11091672" cy="621792"/>
          </a:xfrm>
          <a:prstGeom prst="rect">
            <a:avLst>
              <a:gd name="adj" fmla="val 8824"/>
            </a:avLst>
          </a:prstGeom>
          <a:solidFill>
            <a:srgbClr val="DCE9F7"/>
          </a:solidFill>
          <a:ln/>
        </p:spPr>
      </p:sp>
      <p:sp>
        <p:nvSpPr>
          <p:cNvPr id="17" name="Shape 15"/>
          <p:cNvSpPr/>
          <p:nvPr/>
        </p:nvSpPr>
        <p:spPr>
          <a:xfrm>
            <a:off x="548640" y="5806440"/>
            <a:ext cx="1737360" cy="621792"/>
          </a:xfrm>
          <a:prstGeom prst="rect">
            <a:avLst>
              <a:gd name="adj" fmla="val 8824"/>
            </a:avLst>
          </a:prstGeom>
          <a:solidFill>
            <a:srgbClr val="FF8200"/>
          </a:solidFill>
          <a:ln/>
        </p:spPr>
      </p:sp>
      <p:sp>
        <p:nvSpPr>
          <p:cNvPr id="18" name="Shape 16"/>
          <p:cNvSpPr/>
          <p:nvPr/>
        </p:nvSpPr>
        <p:spPr>
          <a:xfrm>
            <a:off x="1371600" y="5806440"/>
            <a:ext cx="914400" cy="621792"/>
          </a:xfrm>
          <a:prstGeom prst="rect">
            <a:avLst/>
          </a:prstGeom>
          <a:solidFill>
            <a:srgbClr val="FF8200"/>
          </a:solidFill>
          <a:ln/>
        </p:spPr>
      </p:sp>
      <p:sp>
        <p:nvSpPr>
          <p:cNvPr id="19" name="Text 17"/>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20" name="Text 18"/>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1A1A1A"/>
                </a:solidFill>
                <a:latin typeface="Calibri" pitchFamily="34" charset="0"/>
                <a:ea typeface="Calibri" pitchFamily="34" charset="-122"/>
                <a:cs typeface="Calibri" pitchFamily="34" charset="-120"/>
              </a:rPr>
              <a:t>Knowing the per-applicant limit shapes portfolio strategy for organisations considering proposals across multiple sites or clusters.</a:t>
            </a:r>
            <a:endParaRPr lang="en-US" sz="1400" dirty="0"/>
          </a:p>
        </p:txBody>
      </p:sp>
      <p:sp>
        <p:nvSpPr>
          <p:cNvPr id="21" name="Text 19"/>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5A6472"/>
                </a:solidFill>
                <a:latin typeface="Calibri" pitchFamily="34" charset="0"/>
                <a:ea typeface="Calibri" pitchFamily="34" charset="-122"/>
                <a:cs typeface="Calibri" pitchFamily="34" charset="-120"/>
              </a:rPr>
              <a:t>MNRE Call for Proposals — CST Technology for Indian Industry, 2026 — Clarification Queries</a:t>
            </a:r>
            <a:endParaRPr lang="en-US" sz="900" dirty="0"/>
          </a:p>
        </p:txBody>
      </p:sp>
      <p:sp>
        <p:nvSpPr>
          <p:cNvPr id="22" name="Text 20"/>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5A6472"/>
                </a:solidFill>
                <a:latin typeface="Calibri" pitchFamily="34" charset="0"/>
                <a:ea typeface="Calibri" pitchFamily="34" charset="-122"/>
                <a:cs typeface="Calibri" pitchFamily="34" charset="-120"/>
              </a:rPr>
              <a:t>Slide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318B"/>
        </a:solidFill>
      </p:bgPr>
    </p:bg>
    <p:spTree>
      <p:nvGrpSpPr>
        <p:cNvPr id="1" name=""/>
        <p:cNvGrpSpPr/>
        <p:nvPr/>
      </p:nvGrpSpPr>
      <p:grpSpPr>
        <a:xfrm>
          <a:off x="0" y="0"/>
          <a:ext cx="0" cy="0"/>
          <a:chOff x="0" y="0"/>
          <a:chExt cx="0" cy="0"/>
        </a:xfrm>
      </p:grpSpPr>
      <p:sp>
        <p:nvSpPr>
          <p:cNvPr id="2" name="Text 0"/>
          <p:cNvSpPr/>
          <p:nvPr/>
        </p:nvSpPr>
        <p:spPr>
          <a:xfrm>
            <a:off x="548640" y="274320"/>
            <a:ext cx="10515600" cy="548640"/>
          </a:xfrm>
          <a:prstGeom prst="rect">
            <a:avLst/>
          </a:prstGeom>
          <a:noFill/>
          <a:ln/>
        </p:spPr>
        <p:txBody>
          <a:bodyPr wrap="square" lIns="0" tIns="0" rIns="0" bIns="0" rtlCol="0" anchor="ctr"/>
          <a:lstStyle/>
          <a:p>
            <a:pPr indent="0" marL="0">
              <a:buNone/>
            </a:pPr>
            <a:r>
              <a:rPr lang="en-US" sz="2500" b="1" dirty="0">
                <a:solidFill>
                  <a:srgbClr val="FFFFFF"/>
                </a:solidFill>
                <a:latin typeface="Cambria" pitchFamily="34" charset="0"/>
                <a:ea typeface="Cambria" pitchFamily="34" charset="-122"/>
                <a:cs typeface="Cambria" pitchFamily="34" charset="-120"/>
              </a:rPr>
              <a:t>Queries 9–10</a:t>
            </a:r>
            <a:endParaRPr lang="en-US" sz="2500" dirty="0"/>
          </a:p>
        </p:txBody>
      </p:sp>
      <p:sp>
        <p:nvSpPr>
          <p:cNvPr id="3" name="Text 1"/>
          <p:cNvSpPr/>
          <p:nvPr/>
        </p:nvSpPr>
        <p:spPr>
          <a:xfrm>
            <a:off x="548640" y="777240"/>
            <a:ext cx="10515600" cy="320040"/>
          </a:xfrm>
          <a:prstGeom prst="rect">
            <a:avLst/>
          </a:prstGeom>
          <a:noFill/>
          <a:ln/>
        </p:spPr>
        <p:txBody>
          <a:bodyPr wrap="square" lIns="0" tIns="0" rIns="0" bIns="0" rtlCol="0" anchor="ctr"/>
          <a:lstStyle/>
          <a:p>
            <a:pPr indent="0" marL="0">
              <a:buNone/>
            </a:pPr>
            <a:r>
              <a:rPr lang="en-US" sz="1400" i="1" dirty="0">
                <a:solidFill>
                  <a:srgbClr val="DCE9F7"/>
                </a:solidFill>
                <a:latin typeface="Calibri" pitchFamily="34" charset="0"/>
                <a:ea typeface="Calibri" pitchFamily="34" charset="-122"/>
                <a:cs typeface="Calibri" pitchFamily="34" charset="-120"/>
              </a:rPr>
              <a:t>Clause-referenced clarification questions for MNRE</a:t>
            </a:r>
            <a:endParaRPr lang="en-US" sz="1400" dirty="0"/>
          </a:p>
        </p:txBody>
      </p:sp>
      <p:sp>
        <p:nvSpPr>
          <p:cNvPr id="4" name="Shape 2"/>
          <p:cNvSpPr/>
          <p:nvPr/>
        </p:nvSpPr>
        <p:spPr>
          <a:xfrm>
            <a:off x="548640" y="1280160"/>
            <a:ext cx="11091672" cy="1920240"/>
          </a:xfrm>
          <a:prstGeom prst="rect">
            <a:avLst>
              <a:gd name="adj" fmla="val 3333"/>
            </a:avLst>
          </a:prstGeom>
          <a:solidFill>
            <a:srgbClr val="0F4098"/>
          </a:solidFill>
          <a:ln/>
        </p:spPr>
      </p:sp>
      <p:sp>
        <p:nvSpPr>
          <p:cNvPr id="5" name="Shape 3"/>
          <p:cNvSpPr/>
          <p:nvPr/>
        </p:nvSpPr>
        <p:spPr>
          <a:xfrm>
            <a:off x="777240" y="1481328"/>
            <a:ext cx="457200" cy="457200"/>
          </a:xfrm>
          <a:prstGeom prst="ellipse">
            <a:avLst/>
          </a:prstGeom>
          <a:solidFill>
            <a:srgbClr val="FF8200"/>
          </a:solidFill>
          <a:ln/>
        </p:spPr>
      </p:sp>
      <p:sp>
        <p:nvSpPr>
          <p:cNvPr id="6" name="Text 4"/>
          <p:cNvSpPr/>
          <p:nvPr/>
        </p:nvSpPr>
        <p:spPr>
          <a:xfrm>
            <a:off x="777240" y="1481328"/>
            <a:ext cx="457200" cy="457200"/>
          </a:xfrm>
          <a:prstGeom prst="rect">
            <a:avLst/>
          </a:prstGeom>
          <a:noFill/>
          <a:ln/>
        </p:spPr>
        <p:txBody>
          <a:bodyPr wrap="square" lIns="0" tIns="0" rIns="0" bIns="0" rtlCol="0" anchor="ctr"/>
          <a:lstStyle/>
          <a:p>
            <a:pPr algn="ctr" indent="0" marL="0">
              <a:buNone/>
            </a:pPr>
            <a:r>
              <a:rPr lang="en-US" sz="1100" b="1" dirty="0">
                <a:solidFill>
                  <a:srgbClr val="00318B"/>
                </a:solidFill>
                <a:latin typeface="Calibri" pitchFamily="34" charset="0"/>
                <a:ea typeface="Calibri" pitchFamily="34" charset="-122"/>
                <a:cs typeface="Calibri" pitchFamily="34" charset="-120"/>
              </a:rPr>
              <a:t>9</a:t>
            </a:r>
            <a:endParaRPr lang="en-US" sz="1100" dirty="0"/>
          </a:p>
        </p:txBody>
      </p:sp>
      <p:sp>
        <p:nvSpPr>
          <p:cNvPr id="7" name="Text 5"/>
          <p:cNvSpPr/>
          <p:nvPr/>
        </p:nvSpPr>
        <p:spPr>
          <a:xfrm>
            <a:off x="1417320" y="1417320"/>
            <a:ext cx="5486400" cy="320040"/>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Evaluation Weightage</a:t>
            </a:r>
            <a:endParaRPr lang="en-US" sz="1700" dirty="0"/>
          </a:p>
        </p:txBody>
      </p:sp>
      <p:sp>
        <p:nvSpPr>
          <p:cNvPr id="8" name="Text 6"/>
          <p:cNvSpPr/>
          <p:nvPr/>
        </p:nvSpPr>
        <p:spPr>
          <a:xfrm>
            <a:off x="1417320" y="1737360"/>
            <a:ext cx="5486400" cy="274320"/>
          </a:xfrm>
          <a:prstGeom prst="rect">
            <a:avLst/>
          </a:prstGeom>
          <a:noFill/>
          <a:ln/>
        </p:spPr>
        <p:txBody>
          <a:bodyPr wrap="square" lIns="0" tIns="0" rIns="0" bIns="0" rtlCol="0" anchor="ctr"/>
          <a:lstStyle/>
          <a:p>
            <a:pPr indent="0" marL="0">
              <a:buNone/>
            </a:pPr>
            <a:r>
              <a:rPr lang="en-US" sz="1250" i="1" dirty="0">
                <a:solidFill>
                  <a:srgbClr val="AFC3E8"/>
                </a:solidFill>
                <a:latin typeface="Calibri" pitchFamily="34" charset="0"/>
                <a:ea typeface="Calibri" pitchFamily="34" charset="-122"/>
                <a:cs typeface="Calibri" pitchFamily="34" charset="-120"/>
              </a:rPr>
              <a:t>Assessment committee criteria</a:t>
            </a:r>
            <a:endParaRPr lang="en-US" sz="1250" dirty="0"/>
          </a:p>
        </p:txBody>
      </p:sp>
      <p:sp>
        <p:nvSpPr>
          <p:cNvPr id="9" name="Text 7"/>
          <p:cNvSpPr/>
          <p:nvPr/>
        </p:nvSpPr>
        <p:spPr>
          <a:xfrm>
            <a:off x="1417320" y="2057400"/>
            <a:ext cx="9966960" cy="1051560"/>
          </a:xfrm>
          <a:prstGeom prst="rect">
            <a:avLst/>
          </a:prstGeom>
          <a:noFill/>
          <a:ln/>
        </p:spPr>
        <p:txBody>
          <a:bodyPr wrap="square" lIns="0" tIns="0" rIns="0" bIns="0" rtlCol="0" anchor="t"/>
          <a:lstStyle/>
          <a:p>
            <a:pPr indent="0" marL="0">
              <a:lnSpc>
                <a:spcPct val="112000"/>
              </a:lnSpc>
              <a:buNone/>
            </a:pPr>
            <a:r>
              <a:rPr lang="en-US" sz="1300" dirty="0">
                <a:solidFill>
                  <a:srgbClr val="FFFFFF"/>
                </a:solidFill>
                <a:latin typeface="Calibri" pitchFamily="34" charset="0"/>
                <a:ea typeface="Calibri" pitchFamily="34" charset="-122"/>
                <a:cs typeface="Calibri" pitchFamily="34" charset="-120"/>
              </a:rPr>
              <a:t>Proposals are assessed per the RE-RTD Programme Guidelines (No. 223/90/2017-R&amp;D, dated 17.07.2026) by a dedicated committee. Share the broad weightage or scoring criteria that will guide the committee's evaluation.</a:t>
            </a:r>
            <a:endParaRPr lang="en-US" sz="1300" dirty="0"/>
          </a:p>
        </p:txBody>
      </p:sp>
      <p:sp>
        <p:nvSpPr>
          <p:cNvPr id="10" name="Shape 8"/>
          <p:cNvSpPr/>
          <p:nvPr/>
        </p:nvSpPr>
        <p:spPr>
          <a:xfrm>
            <a:off x="548640" y="3429000"/>
            <a:ext cx="11091672" cy="1920240"/>
          </a:xfrm>
          <a:prstGeom prst="rect">
            <a:avLst>
              <a:gd name="adj" fmla="val 3333"/>
            </a:avLst>
          </a:prstGeom>
          <a:solidFill>
            <a:srgbClr val="0F4098"/>
          </a:solidFill>
          <a:ln/>
        </p:spPr>
      </p:sp>
      <p:sp>
        <p:nvSpPr>
          <p:cNvPr id="11" name="Shape 9"/>
          <p:cNvSpPr/>
          <p:nvPr/>
        </p:nvSpPr>
        <p:spPr>
          <a:xfrm>
            <a:off x="777240" y="3630168"/>
            <a:ext cx="457200" cy="457200"/>
          </a:xfrm>
          <a:prstGeom prst="ellipse">
            <a:avLst/>
          </a:prstGeom>
          <a:solidFill>
            <a:srgbClr val="FF8200"/>
          </a:solidFill>
          <a:ln/>
        </p:spPr>
      </p:sp>
      <p:sp>
        <p:nvSpPr>
          <p:cNvPr id="12" name="Text 10"/>
          <p:cNvSpPr/>
          <p:nvPr/>
        </p:nvSpPr>
        <p:spPr>
          <a:xfrm>
            <a:off x="777240" y="3630168"/>
            <a:ext cx="457200" cy="457200"/>
          </a:xfrm>
          <a:prstGeom prst="rect">
            <a:avLst/>
          </a:prstGeom>
          <a:noFill/>
          <a:ln/>
        </p:spPr>
        <p:txBody>
          <a:bodyPr wrap="square" lIns="0" tIns="0" rIns="0" bIns="0" rtlCol="0" anchor="ctr"/>
          <a:lstStyle/>
          <a:p>
            <a:pPr algn="ctr" indent="0" marL="0">
              <a:buNone/>
            </a:pPr>
            <a:r>
              <a:rPr lang="en-US" sz="1100" b="1" dirty="0">
                <a:solidFill>
                  <a:srgbClr val="00318B"/>
                </a:solidFill>
                <a:latin typeface="Calibri" pitchFamily="34" charset="0"/>
                <a:ea typeface="Calibri" pitchFamily="34" charset="-122"/>
                <a:cs typeface="Calibri" pitchFamily="34" charset="-120"/>
              </a:rPr>
              <a:t>10</a:t>
            </a:r>
            <a:endParaRPr lang="en-US" sz="1100" dirty="0"/>
          </a:p>
        </p:txBody>
      </p:sp>
      <p:sp>
        <p:nvSpPr>
          <p:cNvPr id="13" name="Text 11"/>
          <p:cNvSpPr/>
          <p:nvPr/>
        </p:nvSpPr>
        <p:spPr>
          <a:xfrm>
            <a:off x="1417320" y="3566160"/>
            <a:ext cx="5486400" cy="320040"/>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Technologies Beyond the List</a:t>
            </a:r>
            <a:endParaRPr lang="en-US" sz="1700" dirty="0"/>
          </a:p>
        </p:txBody>
      </p:sp>
      <p:sp>
        <p:nvSpPr>
          <p:cNvPr id="14" name="Text 12"/>
          <p:cNvSpPr/>
          <p:nvPr/>
        </p:nvSpPr>
        <p:spPr>
          <a:xfrm>
            <a:off x="1417320" y="3886200"/>
            <a:ext cx="5486400" cy="274320"/>
          </a:xfrm>
          <a:prstGeom prst="rect">
            <a:avLst/>
          </a:prstGeom>
          <a:noFill/>
          <a:ln/>
        </p:spPr>
        <p:txBody>
          <a:bodyPr wrap="square" lIns="0" tIns="0" rIns="0" bIns="0" rtlCol="0" anchor="ctr"/>
          <a:lstStyle/>
          <a:p>
            <a:pPr indent="0" marL="0">
              <a:buNone/>
            </a:pPr>
            <a:r>
              <a:rPr lang="en-US" sz="1250" i="1" dirty="0">
                <a:solidFill>
                  <a:srgbClr val="AFC3E8"/>
                </a:solidFill>
                <a:latin typeface="Calibri" pitchFamily="34" charset="0"/>
                <a:ea typeface="Calibri" pitchFamily="34" charset="-122"/>
                <a:cs typeface="Calibri" pitchFamily="34" charset="-120"/>
              </a:rPr>
              <a:t>Alternative/hybrid solutions</a:t>
            </a:r>
            <a:endParaRPr lang="en-US" sz="1250" dirty="0"/>
          </a:p>
        </p:txBody>
      </p:sp>
      <p:sp>
        <p:nvSpPr>
          <p:cNvPr id="15" name="Text 13"/>
          <p:cNvSpPr/>
          <p:nvPr/>
        </p:nvSpPr>
        <p:spPr>
          <a:xfrm>
            <a:off x="1417320" y="4206240"/>
            <a:ext cx="9966960" cy="1051560"/>
          </a:xfrm>
          <a:prstGeom prst="rect">
            <a:avLst/>
          </a:prstGeom>
          <a:noFill/>
          <a:ln/>
        </p:spPr>
        <p:txBody>
          <a:bodyPr wrap="square" lIns="0" tIns="0" rIns="0" bIns="0" rtlCol="0" anchor="t"/>
          <a:lstStyle/>
          <a:p>
            <a:pPr indent="0" marL="0">
              <a:lnSpc>
                <a:spcPct val="112000"/>
              </a:lnSpc>
              <a:buNone/>
            </a:pPr>
            <a:r>
              <a:rPr lang="en-US" sz="1300" dirty="0">
                <a:solidFill>
                  <a:srgbClr val="FFFFFF"/>
                </a:solidFill>
                <a:latin typeface="Calibri" pitchFamily="34" charset="0"/>
                <a:ea typeface="Calibri" pitchFamily="34" charset="-122"/>
                <a:cs typeface="Calibri" pitchFamily="34" charset="-120"/>
              </a:rPr>
              <a:t>The six listed CST technologies are “indicative and in no way exhaustive.” Confirm the process for proposing an alternative or hybrid solar-thermal technology not named in the call, including any additional documentation expected.</a:t>
            </a:r>
            <a:endParaRPr lang="en-US" sz="1300" dirty="0"/>
          </a:p>
        </p:txBody>
      </p:sp>
      <p:sp>
        <p:nvSpPr>
          <p:cNvPr id="16" name="Shape 14"/>
          <p:cNvSpPr/>
          <p:nvPr/>
        </p:nvSpPr>
        <p:spPr>
          <a:xfrm>
            <a:off x="548640" y="5806440"/>
            <a:ext cx="11091672" cy="621792"/>
          </a:xfrm>
          <a:prstGeom prst="rect">
            <a:avLst>
              <a:gd name="adj" fmla="val 8824"/>
            </a:avLst>
          </a:prstGeom>
          <a:solidFill>
            <a:srgbClr val="0B3576"/>
          </a:solidFill>
          <a:ln/>
        </p:spPr>
      </p:sp>
      <p:sp>
        <p:nvSpPr>
          <p:cNvPr id="17" name="Shape 15"/>
          <p:cNvSpPr/>
          <p:nvPr/>
        </p:nvSpPr>
        <p:spPr>
          <a:xfrm>
            <a:off x="548640" y="5806440"/>
            <a:ext cx="1737360" cy="621792"/>
          </a:xfrm>
          <a:prstGeom prst="rect">
            <a:avLst>
              <a:gd name="adj" fmla="val 8824"/>
            </a:avLst>
          </a:prstGeom>
          <a:solidFill>
            <a:srgbClr val="FF8200"/>
          </a:solidFill>
          <a:ln/>
        </p:spPr>
      </p:sp>
      <p:sp>
        <p:nvSpPr>
          <p:cNvPr id="18" name="Shape 16"/>
          <p:cNvSpPr/>
          <p:nvPr/>
        </p:nvSpPr>
        <p:spPr>
          <a:xfrm>
            <a:off x="1371600" y="5806440"/>
            <a:ext cx="914400" cy="621792"/>
          </a:xfrm>
          <a:prstGeom prst="rect">
            <a:avLst/>
          </a:prstGeom>
          <a:solidFill>
            <a:srgbClr val="FF8200"/>
          </a:solidFill>
          <a:ln/>
        </p:spPr>
      </p:sp>
      <p:sp>
        <p:nvSpPr>
          <p:cNvPr id="19" name="Text 17"/>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20" name="Text 18"/>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FFFFFF"/>
                </a:solidFill>
                <a:latin typeface="Calibri" pitchFamily="34" charset="0"/>
                <a:ea typeface="Calibri" pitchFamily="34" charset="-122"/>
                <a:cs typeface="Calibri" pitchFamily="34" charset="-120"/>
              </a:rPr>
              <a:t>Explicit weightage lets you allocate proposal-writing effort to the criteria that actually move the evaluation needle, rather than spreading effort evenly.</a:t>
            </a:r>
            <a:endParaRPr lang="en-US" sz="1400" dirty="0"/>
          </a:p>
        </p:txBody>
      </p:sp>
      <p:sp>
        <p:nvSpPr>
          <p:cNvPr id="21" name="Text 19"/>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9FB3D9"/>
                </a:solidFill>
                <a:latin typeface="Calibri" pitchFamily="34" charset="0"/>
                <a:ea typeface="Calibri" pitchFamily="34" charset="-122"/>
                <a:cs typeface="Calibri" pitchFamily="34" charset="-120"/>
              </a:rPr>
              <a:t>MNRE Call for Proposals — CST Technology for Indian Industry, 2026 — Clarification Queries</a:t>
            </a:r>
            <a:endParaRPr lang="en-US" sz="900" dirty="0"/>
          </a:p>
        </p:txBody>
      </p:sp>
      <p:sp>
        <p:nvSpPr>
          <p:cNvPr id="22" name="Text 20"/>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9FB3D9"/>
                </a:solidFill>
                <a:latin typeface="Calibri" pitchFamily="34" charset="0"/>
                <a:ea typeface="Calibri" pitchFamily="34" charset="-122"/>
                <a:cs typeface="Calibri" pitchFamily="34" charset="-120"/>
              </a:rPr>
              <a:t>Slide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0318B"/>
        </a:solidFill>
      </p:bgPr>
    </p:bg>
    <p:spTree>
      <p:nvGrpSpPr>
        <p:cNvPr id="1" name=""/>
        <p:cNvGrpSpPr/>
        <p:nvPr/>
      </p:nvGrpSpPr>
      <p:grpSpPr>
        <a:xfrm>
          <a:off x="0" y="0"/>
          <a:ext cx="0" cy="0"/>
          <a:chOff x="0" y="0"/>
          <a:chExt cx="0" cy="0"/>
        </a:xfrm>
      </p:grpSpPr>
      <p:sp>
        <p:nvSpPr>
          <p:cNvPr id="2" name="Shape 0"/>
          <p:cNvSpPr/>
          <p:nvPr/>
        </p:nvSpPr>
        <p:spPr>
          <a:xfrm>
            <a:off x="-1828800" y="-1828800"/>
            <a:ext cx="5486400" cy="5486400"/>
          </a:xfrm>
          <a:prstGeom prst="ellipse">
            <a:avLst/>
          </a:prstGeom>
          <a:solidFill>
            <a:srgbClr val="0B3E9C"/>
          </a:solidFill>
          <a:ln/>
        </p:spPr>
      </p:sp>
      <p:sp>
        <p:nvSpPr>
          <p:cNvPr id="3" name="Text 1"/>
          <p:cNvSpPr/>
          <p:nvPr/>
        </p:nvSpPr>
        <p:spPr>
          <a:xfrm>
            <a:off x="640080" y="1280160"/>
            <a:ext cx="9144000" cy="457200"/>
          </a:xfrm>
          <a:prstGeom prst="rect">
            <a:avLst/>
          </a:prstGeom>
          <a:noFill/>
          <a:ln/>
        </p:spPr>
        <p:txBody>
          <a:bodyPr wrap="square" lIns="0" tIns="0" rIns="0" bIns="0" rtlCol="0" anchor="ctr"/>
          <a:lstStyle/>
          <a:p>
            <a:pPr indent="0" marL="0">
              <a:buNone/>
            </a:pPr>
            <a:r>
              <a:rPr lang="en-US" sz="1500" b="1" spc="50" kern="0" dirty="0">
                <a:solidFill>
                  <a:srgbClr val="FF8200"/>
                </a:solidFill>
                <a:latin typeface="Calibri" pitchFamily="34" charset="0"/>
                <a:ea typeface="Calibri" pitchFamily="34" charset="-122"/>
                <a:cs typeface="Calibri" pitchFamily="34" charset="-120"/>
              </a:rPr>
              <a:t>Ten questions, one deadline</a:t>
            </a:r>
            <a:endParaRPr lang="en-US" sz="1500" dirty="0"/>
          </a:p>
        </p:txBody>
      </p:sp>
      <p:sp>
        <p:nvSpPr>
          <p:cNvPr id="4" name="Text 2"/>
          <p:cNvSpPr/>
          <p:nvPr/>
        </p:nvSpPr>
        <p:spPr>
          <a:xfrm>
            <a:off x="640080" y="1783080"/>
            <a:ext cx="10515600" cy="914400"/>
          </a:xfrm>
          <a:prstGeom prst="rect">
            <a:avLst/>
          </a:prstGeom>
          <a:noFill/>
          <a:ln/>
        </p:spPr>
        <p:txBody>
          <a:bodyPr wrap="square" lIns="0" tIns="0" rIns="0" bIns="0" rtlCol="0" anchor="ctr"/>
          <a:lstStyle/>
          <a:p>
            <a:pPr indent="0" marL="0">
              <a:lnSpc>
                <a:spcPct val="125000"/>
              </a:lnSpc>
              <a:buNone/>
            </a:pPr>
            <a:r>
              <a:rPr lang="en-US" sz="2200" dirty="0">
                <a:solidFill>
                  <a:srgbClr val="FFFFFF"/>
                </a:solidFill>
                <a:latin typeface="Cambria" pitchFamily="34" charset="0"/>
                <a:ea typeface="Cambria" pitchFamily="34" charset="-122"/>
                <a:cs typeface="Cambria" pitchFamily="34" charset="-120"/>
              </a:rPr>
              <a:t>Send the questions that matter to your proposal — not all ten need to apply.</a:t>
            </a:r>
            <a:endParaRPr lang="en-US" sz="2200" dirty="0"/>
          </a:p>
        </p:txBody>
      </p:sp>
      <p:sp>
        <p:nvSpPr>
          <p:cNvPr id="5" name="Shape 3"/>
          <p:cNvSpPr/>
          <p:nvPr/>
        </p:nvSpPr>
        <p:spPr>
          <a:xfrm>
            <a:off x="640080" y="2834640"/>
            <a:ext cx="2743200" cy="0"/>
          </a:xfrm>
          <a:prstGeom prst="line">
            <a:avLst/>
          </a:prstGeom>
          <a:noFill/>
          <a:ln w="25400">
            <a:solidFill>
              <a:srgbClr val="FF8200"/>
            </a:solidFill>
            <a:prstDash val="solid"/>
          </a:ln>
        </p:spPr>
      </p:sp>
      <p:sp>
        <p:nvSpPr>
          <p:cNvPr id="6" name="Text 4"/>
          <p:cNvSpPr/>
          <p:nvPr/>
        </p:nvSpPr>
        <p:spPr>
          <a:xfrm>
            <a:off x="640080" y="3108960"/>
            <a:ext cx="10515600" cy="1097280"/>
          </a:xfrm>
          <a:prstGeom prst="rect">
            <a:avLst/>
          </a:prstGeom>
          <a:noFill/>
          <a:ln/>
        </p:spPr>
        <p:txBody>
          <a:bodyPr wrap="square" lIns="0" tIns="0" rIns="0" bIns="0" rtlCol="0" anchor="ctr"/>
          <a:lstStyle/>
          <a:p>
            <a:pPr indent="0" marL="0">
              <a:lnSpc>
                <a:spcPct val="120000"/>
              </a:lnSpc>
              <a:buNone/>
            </a:pPr>
            <a:r>
              <a:rPr lang="en-US" sz="1400" i="1" dirty="0">
                <a:solidFill>
                  <a:srgbClr val="DCE9F7"/>
                </a:solidFill>
                <a:latin typeface="Calibri" pitchFamily="34" charset="0"/>
                <a:ea typeface="Calibri" pitchFamily="34" charset="-122"/>
                <a:cs typeface="Calibri" pitchFamily="34" charset="-120"/>
              </a:rPr>
              <a:t>Practical note: these are draft clarificatory questions compiled from the MNRE call document and public infographic. They are not a substitute for the official call document or legal/consulting advice. Select and adapt only the queries relevant to your actual proposal before sending to MNRE.</a:t>
            </a:r>
            <a:endParaRPr lang="en-US" sz="1400" dirty="0"/>
          </a:p>
        </p:txBody>
      </p:sp>
      <p:sp>
        <p:nvSpPr>
          <p:cNvPr id="7" name="Shape 5"/>
          <p:cNvSpPr/>
          <p:nvPr/>
        </p:nvSpPr>
        <p:spPr>
          <a:xfrm>
            <a:off x="548640" y="5806440"/>
            <a:ext cx="11091672" cy="621792"/>
          </a:xfrm>
          <a:prstGeom prst="rect">
            <a:avLst>
              <a:gd name="adj" fmla="val 8824"/>
            </a:avLst>
          </a:prstGeom>
          <a:solidFill>
            <a:srgbClr val="0B3576"/>
          </a:solidFill>
          <a:ln/>
        </p:spPr>
      </p:sp>
      <p:sp>
        <p:nvSpPr>
          <p:cNvPr id="8" name="Shape 6"/>
          <p:cNvSpPr/>
          <p:nvPr/>
        </p:nvSpPr>
        <p:spPr>
          <a:xfrm>
            <a:off x="548640" y="5806440"/>
            <a:ext cx="1737360" cy="621792"/>
          </a:xfrm>
          <a:prstGeom prst="rect">
            <a:avLst>
              <a:gd name="adj" fmla="val 8824"/>
            </a:avLst>
          </a:prstGeom>
          <a:solidFill>
            <a:srgbClr val="FF8200"/>
          </a:solidFill>
          <a:ln/>
        </p:spPr>
      </p:sp>
      <p:sp>
        <p:nvSpPr>
          <p:cNvPr id="9" name="Shape 7"/>
          <p:cNvSpPr/>
          <p:nvPr/>
        </p:nvSpPr>
        <p:spPr>
          <a:xfrm>
            <a:off x="1371600" y="5806440"/>
            <a:ext cx="914400" cy="621792"/>
          </a:xfrm>
          <a:prstGeom prst="rect">
            <a:avLst/>
          </a:prstGeom>
          <a:solidFill>
            <a:srgbClr val="FF8200"/>
          </a:solidFill>
          <a:ln/>
        </p:spPr>
      </p:sp>
      <p:sp>
        <p:nvSpPr>
          <p:cNvPr id="10" name="Text 8"/>
          <p:cNvSpPr/>
          <p:nvPr/>
        </p:nvSpPr>
        <p:spPr>
          <a:xfrm>
            <a:off x="548640" y="5806440"/>
            <a:ext cx="1737360" cy="621792"/>
          </a:xfrm>
          <a:prstGeom prst="rect">
            <a:avLst/>
          </a:prstGeom>
          <a:noFill/>
          <a:ln/>
        </p:spPr>
        <p:txBody>
          <a:bodyPr wrap="square" lIns="0" tIns="0" rIns="0" bIns="0" rtlCol="0" anchor="ctr"/>
          <a:lstStyle/>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WHY IT</a:t>
            </a:r>
            <a:endParaRPr lang="en-US" sz="1300" dirty="0"/>
          </a:p>
          <a:p>
            <a:pPr algn="ctr" indent="0" marL="0">
              <a:lnSpc>
                <a:spcPct val="100000"/>
              </a:lnSpc>
              <a:buNone/>
            </a:pPr>
            <a:r>
              <a:rPr lang="en-US" sz="1300" b="1" dirty="0">
                <a:solidFill>
                  <a:srgbClr val="FFFFFF"/>
                </a:solidFill>
                <a:latin typeface="Calibri" pitchFamily="34" charset="0"/>
                <a:ea typeface="Calibri" pitchFamily="34" charset="-122"/>
                <a:cs typeface="Calibri" pitchFamily="34" charset="-120"/>
              </a:rPr>
              <a:t>MATTERS</a:t>
            </a:r>
            <a:endParaRPr lang="en-US" sz="1300" dirty="0"/>
          </a:p>
        </p:txBody>
      </p:sp>
      <p:sp>
        <p:nvSpPr>
          <p:cNvPr id="11" name="Text 9"/>
          <p:cNvSpPr/>
          <p:nvPr/>
        </p:nvSpPr>
        <p:spPr>
          <a:xfrm>
            <a:off x="2514600" y="5843016"/>
            <a:ext cx="8942832" cy="548640"/>
          </a:xfrm>
          <a:prstGeom prst="rect">
            <a:avLst/>
          </a:prstGeom>
          <a:noFill/>
          <a:ln/>
        </p:spPr>
        <p:txBody>
          <a:bodyPr wrap="square" lIns="0" tIns="0" rIns="0" bIns="0" rtlCol="0" anchor="ctr"/>
          <a:lstStyle/>
          <a:p>
            <a:pPr indent="0" marL="0">
              <a:lnSpc>
                <a:spcPct val="108000"/>
              </a:lnSpc>
              <a:buNone/>
            </a:pPr>
            <a:r>
              <a:rPr lang="en-US" sz="1400" dirty="0">
                <a:solidFill>
                  <a:srgbClr val="FFFFFF"/>
                </a:solidFill>
                <a:latin typeface="Calibri" pitchFamily="34" charset="0"/>
                <a:ea typeface="Calibri" pitchFamily="34" charset="-122"/>
                <a:cs typeface="Calibri" pitchFamily="34" charset="-120"/>
              </a:rPr>
              <a:t>Companion documents: the done-for-you covering email + query table (DOCX), and the DIY proposal-prep worksheet — use this deck to walk a team through the queries before finalising either.</a:t>
            </a:r>
            <a:endParaRPr lang="en-US" sz="1400" dirty="0"/>
          </a:p>
        </p:txBody>
      </p:sp>
      <p:sp>
        <p:nvSpPr>
          <p:cNvPr id="12" name="Text 10"/>
          <p:cNvSpPr/>
          <p:nvPr/>
        </p:nvSpPr>
        <p:spPr>
          <a:xfrm>
            <a:off x="457200" y="6537960"/>
            <a:ext cx="8686800" cy="256032"/>
          </a:xfrm>
          <a:prstGeom prst="rect">
            <a:avLst/>
          </a:prstGeom>
          <a:noFill/>
          <a:ln/>
        </p:spPr>
        <p:txBody>
          <a:bodyPr wrap="square" lIns="0" tIns="0" rIns="0" bIns="0" rtlCol="0" anchor="ctr"/>
          <a:lstStyle/>
          <a:p>
            <a:pPr indent="0" marL="0">
              <a:buNone/>
            </a:pPr>
            <a:r>
              <a:rPr lang="en-US" sz="900" i="1" dirty="0">
                <a:solidFill>
                  <a:srgbClr val="9FB3D9"/>
                </a:solidFill>
                <a:latin typeface="Calibri" pitchFamily="34" charset="0"/>
                <a:ea typeface="Calibri" pitchFamily="34" charset="-122"/>
                <a:cs typeface="Calibri" pitchFamily="34" charset="-120"/>
              </a:rPr>
              <a:t>MNRE Call for Proposals — CST Technology for Indian Industry, 2026 — Clarification Queries</a:t>
            </a:r>
            <a:endParaRPr lang="en-US" sz="900" dirty="0"/>
          </a:p>
        </p:txBody>
      </p:sp>
      <p:sp>
        <p:nvSpPr>
          <p:cNvPr id="13" name="Text 11"/>
          <p:cNvSpPr/>
          <p:nvPr/>
        </p:nvSpPr>
        <p:spPr>
          <a:xfrm>
            <a:off x="10085832" y="6537960"/>
            <a:ext cx="1645920" cy="256032"/>
          </a:xfrm>
          <a:prstGeom prst="rect">
            <a:avLst/>
          </a:prstGeom>
          <a:noFill/>
          <a:ln/>
        </p:spPr>
        <p:txBody>
          <a:bodyPr wrap="square" lIns="0" tIns="0" rIns="0" bIns="0" rtlCol="0" anchor="ctr"/>
          <a:lstStyle/>
          <a:p>
            <a:pPr algn="r" indent="0" marL="0">
              <a:buNone/>
            </a:pPr>
            <a:r>
              <a:rPr lang="en-US" sz="900" dirty="0">
                <a:solidFill>
                  <a:srgbClr val="9FB3D9"/>
                </a:solidFill>
                <a:latin typeface="Calibri" pitchFamily="34" charset="0"/>
                <a:ea typeface="Calibri" pitchFamily="34" charset="-122"/>
                <a:cs typeface="Calibri" pitchFamily="34" charset="-120"/>
              </a:rPr>
              <a:t>Slide 8</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2026-09-12T16:38:26Z</dcterms:created>
  <dcterms:modified xsi:type="dcterms:W3CDTF">2026-09-12T16:38:26Z</dcterms:modified>
</cp:coreProperties>
</file>