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18B"/>
        </a:solidFill>
      </p:bgPr>
    </p:bg>
    <p:spTree>
      <p:nvGrpSpPr>
        <p:cNvPr id="1" name=""/>
        <p:cNvGrpSpPr/>
        <p:nvPr/>
      </p:nvGrpSpPr>
      <p:grpSpPr>
        <a:xfrm>
          <a:off x="0" y="0"/>
          <a:ext cx="0" cy="0"/>
          <a:chOff x="0" y="0"/>
          <a:chExt cx="0" cy="0"/>
        </a:xfrm>
      </p:grpSpPr>
      <p:sp>
        <p:nvSpPr>
          <p:cNvPr id="2" name="Shape 0"/>
          <p:cNvSpPr/>
          <p:nvPr/>
        </p:nvSpPr>
        <p:spPr>
          <a:xfrm>
            <a:off x="8778240" y="3291840"/>
            <a:ext cx="5943600" cy="5943600"/>
          </a:xfrm>
          <a:prstGeom prst="ellipse">
            <a:avLst/>
          </a:prstGeom>
          <a:solidFill>
            <a:srgbClr val="0B3E9C"/>
          </a:solidFill>
          <a:ln/>
        </p:spPr>
      </p:sp>
      <p:sp>
        <p:nvSpPr>
          <p:cNvPr id="3" name="Shape 1"/>
          <p:cNvSpPr/>
          <p:nvPr/>
        </p:nvSpPr>
        <p:spPr>
          <a:xfrm>
            <a:off x="9692640" y="4206240"/>
            <a:ext cx="4114800" cy="4114800"/>
          </a:xfrm>
          <a:prstGeom prst="ellipse">
            <a:avLst/>
          </a:prstGeom>
          <a:solidFill>
            <a:srgbClr val="10469E"/>
          </a:solidFill>
          <a:ln/>
        </p:spPr>
      </p:sp>
      <p:sp>
        <p:nvSpPr>
          <p:cNvPr id="4" name="Text 2"/>
          <p:cNvSpPr/>
          <p:nvPr/>
        </p:nvSpPr>
        <p:spPr>
          <a:xfrm>
            <a:off x="640080" y="502920"/>
            <a:ext cx="10058400" cy="365760"/>
          </a:xfrm>
          <a:prstGeom prst="rect">
            <a:avLst/>
          </a:prstGeom>
          <a:noFill/>
          <a:ln/>
        </p:spPr>
        <p:txBody>
          <a:bodyPr wrap="square" lIns="0" tIns="0" rIns="0" bIns="0" rtlCol="0" anchor="ctr"/>
          <a:lstStyle/>
          <a:p>
            <a:pPr indent="0" marL="0">
              <a:buNone/>
            </a:pPr>
            <a:r>
              <a:rPr lang="en-US" sz="1400" b="1" spc="150" kern="0" dirty="0">
                <a:solidFill>
                  <a:srgbClr val="FF8200"/>
                </a:solidFill>
                <a:latin typeface="Calibri" pitchFamily="34" charset="0"/>
                <a:ea typeface="Calibri" pitchFamily="34" charset="-122"/>
                <a:cs typeface="Calibri" pitchFamily="34" charset="-120"/>
              </a:rPr>
              <a:t>CALL FOR PROPOSALS  •  MINISTRY OF NEW AND RENEWABLE ENERGY</a:t>
            </a:r>
            <a:endParaRPr lang="en-US" sz="1400" dirty="0"/>
          </a:p>
        </p:txBody>
      </p:sp>
      <p:sp>
        <p:nvSpPr>
          <p:cNvPr id="5" name="Text 3"/>
          <p:cNvSpPr/>
          <p:nvPr/>
        </p:nvSpPr>
        <p:spPr>
          <a:xfrm>
            <a:off x="594360" y="960120"/>
            <a:ext cx="9875520" cy="1371600"/>
          </a:xfrm>
          <a:prstGeom prst="rect">
            <a:avLst/>
          </a:prstGeom>
          <a:noFill/>
          <a:ln/>
        </p:spPr>
        <p:txBody>
          <a:bodyPr wrap="square" lIns="0" tIns="0" rIns="0" bIns="0" rtlCol="0" anchor="ctr"/>
          <a:lstStyle/>
          <a:p>
            <a:pPr indent="0" marL="0">
              <a:lnSpc>
                <a:spcPct val="112000"/>
              </a:lnSpc>
              <a:buNone/>
            </a:pPr>
            <a:r>
              <a:rPr lang="en-US" sz="3200" b="1" dirty="0">
                <a:solidFill>
                  <a:srgbClr val="FFFFFF"/>
                </a:solidFill>
                <a:latin typeface="Cambria" pitchFamily="34" charset="0"/>
                <a:ea typeface="Cambria" pitchFamily="34" charset="-122"/>
                <a:cs typeface="Cambria" pitchFamily="34" charset="-120"/>
              </a:rPr>
              <a:t>Concentrating Solar Thermal (CST) Technology</a:t>
            </a:r>
            <a:endParaRPr lang="en-US" sz="3200" dirty="0"/>
          </a:p>
          <a:p>
            <a:pPr indent="0" marL="0">
              <a:lnSpc>
                <a:spcPct val="112000"/>
              </a:lnSpc>
              <a:buNone/>
            </a:pPr>
            <a:r>
              <a:rPr lang="en-US" sz="3200" b="1" dirty="0">
                <a:solidFill>
                  <a:srgbClr val="FFFFFF"/>
                </a:solidFill>
                <a:latin typeface="Cambria" pitchFamily="34" charset="0"/>
                <a:ea typeface="Cambria" pitchFamily="34" charset="-122"/>
                <a:cs typeface="Cambria" pitchFamily="34" charset="-120"/>
              </a:rPr>
              <a:t>for Indian Industry</a:t>
            </a:r>
            <a:endParaRPr lang="en-US" sz="3200" dirty="0"/>
          </a:p>
        </p:txBody>
      </p:sp>
      <p:sp>
        <p:nvSpPr>
          <p:cNvPr id="6" name="Text 4"/>
          <p:cNvSpPr/>
          <p:nvPr/>
        </p:nvSpPr>
        <p:spPr>
          <a:xfrm>
            <a:off x="640080" y="2423160"/>
            <a:ext cx="9601200" cy="411480"/>
          </a:xfrm>
          <a:prstGeom prst="rect">
            <a:avLst/>
          </a:prstGeom>
          <a:noFill/>
          <a:ln/>
        </p:spPr>
        <p:txBody>
          <a:bodyPr wrap="square" lIns="0" tIns="0" rIns="0" bIns="0" rtlCol="0" anchor="ctr"/>
          <a:lstStyle/>
          <a:p>
            <a:pPr indent="0" marL="0">
              <a:buNone/>
            </a:pPr>
            <a:r>
              <a:rPr lang="en-US" sz="1600" dirty="0">
                <a:solidFill>
                  <a:srgbClr val="DCE9F7"/>
                </a:solidFill>
                <a:latin typeface="Calibri" pitchFamily="34" charset="0"/>
                <a:ea typeface="Calibri" pitchFamily="34" charset="-122"/>
                <a:cs typeface="Calibri" pitchFamily="34" charset="-120"/>
              </a:rPr>
              <a:t>Under the Renewable Energy Research and Technology Development (RE-RTD) Programme</a:t>
            </a:r>
            <a:endParaRPr lang="en-US" sz="1600" dirty="0"/>
          </a:p>
        </p:txBody>
      </p:sp>
      <p:sp>
        <p:nvSpPr>
          <p:cNvPr id="7" name="Shape 5"/>
          <p:cNvSpPr/>
          <p:nvPr/>
        </p:nvSpPr>
        <p:spPr>
          <a:xfrm>
            <a:off x="640080" y="3200400"/>
            <a:ext cx="3246120" cy="1417320"/>
          </a:xfrm>
          <a:prstGeom prst="rect">
            <a:avLst>
              <a:gd name="adj" fmla="val 5161"/>
            </a:avLst>
          </a:prstGeom>
          <a:solidFill>
            <a:srgbClr val="0F4098"/>
          </a:solidFill>
          <a:ln/>
        </p:spPr>
      </p:sp>
      <p:sp>
        <p:nvSpPr>
          <p:cNvPr id="8" name="Text 6"/>
          <p:cNvSpPr/>
          <p:nvPr/>
        </p:nvSpPr>
        <p:spPr>
          <a:xfrm>
            <a:off x="822960" y="3291840"/>
            <a:ext cx="2880360" cy="438912"/>
          </a:xfrm>
          <a:prstGeom prst="rect">
            <a:avLst/>
          </a:prstGeom>
          <a:noFill/>
          <a:ln/>
        </p:spPr>
        <p:txBody>
          <a:bodyPr wrap="square" lIns="0" tIns="0" rIns="0" bIns="0" rtlCol="0" anchor="ctr"/>
          <a:lstStyle/>
          <a:p>
            <a:pPr indent="0" marL="0">
              <a:buNone/>
            </a:pPr>
            <a:r>
              <a:rPr lang="en-US" sz="2200" b="1" dirty="0">
                <a:solidFill>
                  <a:srgbClr val="FFFFFF"/>
                </a:solidFill>
                <a:latin typeface="Cambria" pitchFamily="34" charset="0"/>
                <a:ea typeface="Cambria" pitchFamily="34" charset="-122"/>
                <a:cs typeface="Cambria" pitchFamily="34" charset="-120"/>
              </a:rPr>
              <a:t>08.09.26</a:t>
            </a:r>
            <a:endParaRPr lang="en-US" sz="2200" dirty="0"/>
          </a:p>
        </p:txBody>
      </p:sp>
      <p:sp>
        <p:nvSpPr>
          <p:cNvPr id="9" name="Text 7"/>
          <p:cNvSpPr/>
          <p:nvPr/>
        </p:nvSpPr>
        <p:spPr>
          <a:xfrm>
            <a:off x="822960" y="3703320"/>
            <a:ext cx="2880360" cy="320040"/>
          </a:xfrm>
          <a:prstGeom prst="rect">
            <a:avLst/>
          </a:prstGeom>
          <a:noFill/>
          <a:ln/>
        </p:spPr>
        <p:txBody>
          <a:bodyPr wrap="square" lIns="0" tIns="0" rIns="0" bIns="0" rtlCol="0" anchor="ctr"/>
          <a:lstStyle/>
          <a:p>
            <a:pPr indent="0" marL="0">
              <a:buNone/>
            </a:pPr>
            <a:r>
              <a:rPr lang="en-US" sz="1400" b="1" dirty="0">
                <a:solidFill>
                  <a:srgbClr val="DCE9F7"/>
                </a:solidFill>
                <a:latin typeface="Calibri" pitchFamily="34" charset="0"/>
                <a:ea typeface="Calibri" pitchFamily="34" charset="-122"/>
                <a:cs typeface="Calibri" pitchFamily="34" charset="-120"/>
              </a:rPr>
              <a:t>Submission Opens</a:t>
            </a:r>
            <a:endParaRPr lang="en-US" sz="1400" dirty="0"/>
          </a:p>
        </p:txBody>
      </p:sp>
      <p:sp>
        <p:nvSpPr>
          <p:cNvPr id="10" name="Text 8"/>
          <p:cNvSpPr/>
          <p:nvPr/>
        </p:nvSpPr>
        <p:spPr>
          <a:xfrm>
            <a:off x="822960" y="4041648"/>
            <a:ext cx="2880360" cy="548640"/>
          </a:xfrm>
          <a:prstGeom prst="rect">
            <a:avLst/>
          </a:prstGeom>
          <a:noFill/>
          <a:ln/>
        </p:spPr>
        <p:txBody>
          <a:bodyPr wrap="square" lIns="0" tIns="0" rIns="0" bIns="0" rtlCol="0" anchor="t"/>
          <a:lstStyle/>
          <a:p>
            <a:pPr indent="0" marL="0">
              <a:buNone/>
            </a:pPr>
            <a:r>
              <a:rPr lang="en-US" sz="1250" i="1" dirty="0">
                <a:solidFill>
                  <a:srgbClr val="AFC3E8"/>
                </a:solidFill>
                <a:latin typeface="Calibri" pitchFamily="34" charset="0"/>
                <a:ea typeface="Calibri" pitchFamily="34" charset="-122"/>
                <a:cs typeface="Calibri" pitchFamily="34" charset="-120"/>
              </a:rPr>
              <a:t>Via MNRE Research Portal</a:t>
            </a:r>
            <a:endParaRPr lang="en-US" sz="1250" dirty="0"/>
          </a:p>
        </p:txBody>
      </p:sp>
      <p:sp>
        <p:nvSpPr>
          <p:cNvPr id="11" name="Shape 9"/>
          <p:cNvSpPr/>
          <p:nvPr/>
        </p:nvSpPr>
        <p:spPr>
          <a:xfrm>
            <a:off x="4114800" y="3200400"/>
            <a:ext cx="3246120" cy="1417320"/>
          </a:xfrm>
          <a:prstGeom prst="rect">
            <a:avLst>
              <a:gd name="adj" fmla="val 5161"/>
            </a:avLst>
          </a:prstGeom>
          <a:solidFill>
            <a:srgbClr val="0F4098"/>
          </a:solidFill>
          <a:ln/>
        </p:spPr>
      </p:sp>
      <p:sp>
        <p:nvSpPr>
          <p:cNvPr id="12" name="Text 10"/>
          <p:cNvSpPr/>
          <p:nvPr/>
        </p:nvSpPr>
        <p:spPr>
          <a:xfrm>
            <a:off x="4297680" y="3291840"/>
            <a:ext cx="2880360" cy="438912"/>
          </a:xfrm>
          <a:prstGeom prst="rect">
            <a:avLst/>
          </a:prstGeom>
          <a:noFill/>
          <a:ln/>
        </p:spPr>
        <p:txBody>
          <a:bodyPr wrap="square" lIns="0" tIns="0" rIns="0" bIns="0" rtlCol="0" anchor="ctr"/>
          <a:lstStyle/>
          <a:p>
            <a:pPr indent="0" marL="0">
              <a:buNone/>
            </a:pPr>
            <a:r>
              <a:rPr lang="en-US" sz="2200" b="1" dirty="0">
                <a:solidFill>
                  <a:srgbClr val="FFFFFF"/>
                </a:solidFill>
                <a:latin typeface="Cambria" pitchFamily="34" charset="0"/>
                <a:ea typeface="Cambria" pitchFamily="34" charset="-122"/>
                <a:cs typeface="Cambria" pitchFamily="34" charset="-120"/>
              </a:rPr>
              <a:t>07.10.26</a:t>
            </a:r>
            <a:endParaRPr lang="en-US" sz="2200" dirty="0"/>
          </a:p>
        </p:txBody>
      </p:sp>
      <p:sp>
        <p:nvSpPr>
          <p:cNvPr id="13" name="Text 11"/>
          <p:cNvSpPr/>
          <p:nvPr/>
        </p:nvSpPr>
        <p:spPr>
          <a:xfrm>
            <a:off x="4297680" y="3703320"/>
            <a:ext cx="2880360" cy="320040"/>
          </a:xfrm>
          <a:prstGeom prst="rect">
            <a:avLst/>
          </a:prstGeom>
          <a:noFill/>
          <a:ln/>
        </p:spPr>
        <p:txBody>
          <a:bodyPr wrap="square" lIns="0" tIns="0" rIns="0" bIns="0" rtlCol="0" anchor="ctr"/>
          <a:lstStyle/>
          <a:p>
            <a:pPr indent="0" marL="0">
              <a:buNone/>
            </a:pPr>
            <a:r>
              <a:rPr lang="en-US" sz="1400" b="1" dirty="0">
                <a:solidFill>
                  <a:srgbClr val="DCE9F7"/>
                </a:solidFill>
                <a:latin typeface="Calibri" pitchFamily="34" charset="0"/>
                <a:ea typeface="Calibri" pitchFamily="34" charset="-122"/>
                <a:cs typeface="Calibri" pitchFamily="34" charset="-120"/>
              </a:rPr>
              <a:t>Closing Date</a:t>
            </a:r>
            <a:endParaRPr lang="en-US" sz="1400" dirty="0"/>
          </a:p>
        </p:txBody>
      </p:sp>
      <p:sp>
        <p:nvSpPr>
          <p:cNvPr id="14" name="Text 12"/>
          <p:cNvSpPr/>
          <p:nvPr/>
        </p:nvSpPr>
        <p:spPr>
          <a:xfrm>
            <a:off x="4297680" y="4041648"/>
            <a:ext cx="2880360" cy="548640"/>
          </a:xfrm>
          <a:prstGeom prst="rect">
            <a:avLst/>
          </a:prstGeom>
          <a:noFill/>
          <a:ln/>
        </p:spPr>
        <p:txBody>
          <a:bodyPr wrap="square" lIns="0" tIns="0" rIns="0" bIns="0" rtlCol="0" anchor="t"/>
          <a:lstStyle/>
          <a:p>
            <a:pPr indent="0" marL="0">
              <a:buNone/>
            </a:pPr>
            <a:r>
              <a:rPr lang="en-US" sz="1250" i="1" dirty="0">
                <a:solidFill>
                  <a:srgbClr val="AFC3E8"/>
                </a:solidFill>
                <a:latin typeface="Calibri" pitchFamily="34" charset="0"/>
                <a:ea typeface="Calibri" pitchFamily="34" charset="-122"/>
                <a:cs typeface="Calibri" pitchFamily="34" charset="-120"/>
              </a:rPr>
              <a:t>For receipt of proposals</a:t>
            </a:r>
            <a:endParaRPr lang="en-US" sz="1250" dirty="0"/>
          </a:p>
        </p:txBody>
      </p:sp>
      <p:sp>
        <p:nvSpPr>
          <p:cNvPr id="15" name="Shape 13"/>
          <p:cNvSpPr/>
          <p:nvPr/>
        </p:nvSpPr>
        <p:spPr>
          <a:xfrm>
            <a:off x="7589520" y="3200400"/>
            <a:ext cx="3246120" cy="1417320"/>
          </a:xfrm>
          <a:prstGeom prst="rect">
            <a:avLst>
              <a:gd name="adj" fmla="val 5161"/>
            </a:avLst>
          </a:prstGeom>
          <a:solidFill>
            <a:srgbClr val="FF8200"/>
          </a:solidFill>
          <a:ln/>
        </p:spPr>
      </p:sp>
      <p:sp>
        <p:nvSpPr>
          <p:cNvPr id="16" name="Text 14"/>
          <p:cNvSpPr/>
          <p:nvPr/>
        </p:nvSpPr>
        <p:spPr>
          <a:xfrm>
            <a:off x="7772400" y="3291840"/>
            <a:ext cx="2880360" cy="438912"/>
          </a:xfrm>
          <a:prstGeom prst="rect">
            <a:avLst/>
          </a:prstGeom>
          <a:noFill/>
          <a:ln/>
        </p:spPr>
        <p:txBody>
          <a:bodyPr wrap="square" lIns="0" tIns="0" rIns="0" bIns="0" rtlCol="0" anchor="ctr"/>
          <a:lstStyle/>
          <a:p>
            <a:pPr indent="0" marL="0">
              <a:buNone/>
            </a:pPr>
            <a:r>
              <a:rPr lang="en-US" sz="2200" b="1" dirty="0">
                <a:solidFill>
                  <a:srgbClr val="FFFFFF"/>
                </a:solidFill>
                <a:latin typeface="Cambria" pitchFamily="34" charset="0"/>
                <a:ea typeface="Cambria" pitchFamily="34" charset="-122"/>
                <a:cs typeface="Cambria" pitchFamily="34" charset="-120"/>
              </a:rPr>
              <a:t>₹2 Cr</a:t>
            </a:r>
            <a:endParaRPr lang="en-US" sz="2200" dirty="0"/>
          </a:p>
        </p:txBody>
      </p:sp>
      <p:sp>
        <p:nvSpPr>
          <p:cNvPr id="17" name="Text 15"/>
          <p:cNvSpPr/>
          <p:nvPr/>
        </p:nvSpPr>
        <p:spPr>
          <a:xfrm>
            <a:off x="7772400" y="3703320"/>
            <a:ext cx="2880360" cy="320040"/>
          </a:xfrm>
          <a:prstGeom prst="rect">
            <a:avLst/>
          </a:prstGeom>
          <a:noFill/>
          <a:ln/>
        </p:spPr>
        <p:txBody>
          <a:bodyPr wrap="square" lIns="0" tIns="0" rIns="0" bIns="0" rtlCol="0" anchor="ctr"/>
          <a:lstStyle/>
          <a:p>
            <a:pPr indent="0" marL="0">
              <a:buNone/>
            </a:pPr>
            <a:r>
              <a:rPr lang="en-US" sz="1400" b="1" dirty="0">
                <a:solidFill>
                  <a:srgbClr val="FFF1DE"/>
                </a:solidFill>
                <a:latin typeface="Calibri" pitchFamily="34" charset="0"/>
                <a:ea typeface="Calibri" pitchFamily="34" charset="-122"/>
                <a:cs typeface="Calibri" pitchFamily="34" charset="-120"/>
              </a:rPr>
              <a:t>Max. Funding / Project</a:t>
            </a:r>
            <a:endParaRPr lang="en-US" sz="1400" dirty="0"/>
          </a:p>
        </p:txBody>
      </p:sp>
      <p:sp>
        <p:nvSpPr>
          <p:cNvPr id="18" name="Text 16"/>
          <p:cNvSpPr/>
          <p:nvPr/>
        </p:nvSpPr>
        <p:spPr>
          <a:xfrm>
            <a:off x="7772400" y="4041648"/>
            <a:ext cx="2880360" cy="548640"/>
          </a:xfrm>
          <a:prstGeom prst="rect">
            <a:avLst/>
          </a:prstGeom>
          <a:noFill/>
          <a:ln/>
        </p:spPr>
        <p:txBody>
          <a:bodyPr wrap="square" lIns="0" tIns="0" rIns="0" bIns="0" rtlCol="0" anchor="t"/>
          <a:lstStyle/>
          <a:p>
            <a:pPr indent="0" marL="0">
              <a:buNone/>
            </a:pPr>
            <a:r>
              <a:rPr lang="en-US" sz="1250" i="1" dirty="0">
                <a:solidFill>
                  <a:srgbClr val="FFE7C7"/>
                </a:solidFill>
                <a:latin typeface="Calibri" pitchFamily="34" charset="0"/>
                <a:ea typeface="Calibri" pitchFamily="34" charset="-122"/>
                <a:cs typeface="Calibri" pitchFamily="34" charset="-120"/>
              </a:rPr>
              <a:t>Up to 50% via VGF</a:t>
            </a:r>
            <a:endParaRPr lang="en-US" sz="1250" dirty="0"/>
          </a:p>
        </p:txBody>
      </p:sp>
      <p:sp>
        <p:nvSpPr>
          <p:cNvPr id="19" name="Text 17"/>
          <p:cNvSpPr/>
          <p:nvPr/>
        </p:nvSpPr>
        <p:spPr>
          <a:xfrm>
            <a:off x="640080" y="4800600"/>
            <a:ext cx="9601200" cy="320040"/>
          </a:xfrm>
          <a:prstGeom prst="rect">
            <a:avLst/>
          </a:prstGeom>
          <a:noFill/>
          <a:ln/>
        </p:spPr>
        <p:txBody>
          <a:bodyPr wrap="square" lIns="0" tIns="0" rIns="0" bIns="0" rtlCol="0" anchor="ctr"/>
          <a:lstStyle/>
          <a:p>
            <a:pPr indent="0" marL="0">
              <a:buNone/>
            </a:pPr>
            <a:r>
              <a:rPr lang="en-US" sz="1300" i="1" dirty="0">
                <a:solidFill>
                  <a:srgbClr val="AFC3E8"/>
                </a:solidFill>
                <a:latin typeface="Calibri" pitchFamily="34" charset="0"/>
                <a:ea typeface="Calibri" pitchFamily="34" charset="-122"/>
                <a:cs typeface="Calibri" pitchFamily="34" charset="-120"/>
              </a:rPr>
              <a:t>2 source documents • Call for Proposals document • Public infographic • Green Heat for a Cleaner, Greener, More Competitive India</a:t>
            </a:r>
            <a:endParaRPr lang="en-US" sz="1300" dirty="0"/>
          </a:p>
        </p:txBody>
      </p:sp>
      <p:sp>
        <p:nvSpPr>
          <p:cNvPr id="20" name="Shape 18"/>
          <p:cNvSpPr/>
          <p:nvPr/>
        </p:nvSpPr>
        <p:spPr>
          <a:xfrm>
            <a:off x="548640" y="5806440"/>
            <a:ext cx="11091672" cy="621792"/>
          </a:xfrm>
          <a:prstGeom prst="rect">
            <a:avLst>
              <a:gd name="adj" fmla="val 8824"/>
            </a:avLst>
          </a:prstGeom>
          <a:solidFill>
            <a:srgbClr val="0B3576"/>
          </a:solidFill>
          <a:ln/>
        </p:spPr>
      </p:sp>
      <p:sp>
        <p:nvSpPr>
          <p:cNvPr id="21" name="Shape 19"/>
          <p:cNvSpPr/>
          <p:nvPr/>
        </p:nvSpPr>
        <p:spPr>
          <a:xfrm>
            <a:off x="548640" y="5806440"/>
            <a:ext cx="1737360" cy="621792"/>
          </a:xfrm>
          <a:prstGeom prst="rect">
            <a:avLst>
              <a:gd name="adj" fmla="val 8824"/>
            </a:avLst>
          </a:prstGeom>
          <a:solidFill>
            <a:srgbClr val="FF8200"/>
          </a:solidFill>
          <a:ln/>
        </p:spPr>
      </p:sp>
      <p:sp>
        <p:nvSpPr>
          <p:cNvPr id="22" name="Shape 20"/>
          <p:cNvSpPr/>
          <p:nvPr/>
        </p:nvSpPr>
        <p:spPr>
          <a:xfrm>
            <a:off x="1371600" y="5806440"/>
            <a:ext cx="914400" cy="621792"/>
          </a:xfrm>
          <a:prstGeom prst="rect">
            <a:avLst/>
          </a:prstGeom>
          <a:solidFill>
            <a:srgbClr val="FF8200"/>
          </a:solidFill>
          <a:ln/>
        </p:spPr>
      </p:sp>
      <p:sp>
        <p:nvSpPr>
          <p:cNvPr id="23" name="Text 21"/>
          <p:cNvSpPr/>
          <p:nvPr/>
        </p:nvSpPr>
        <p:spPr>
          <a:xfrm>
            <a:off x="548640" y="5806440"/>
            <a:ext cx="1737360" cy="621792"/>
          </a:xfrm>
          <a:prstGeom prst="rect">
            <a:avLst/>
          </a:prstGeom>
          <a:noFill/>
          <a:ln/>
        </p:spPr>
        <p:txBody>
          <a:bodyPr wrap="square" lIns="0" tIns="0" rIns="0" bIns="0" rtlCol="0" anchor="ctr"/>
          <a:lstStyle/>
          <a:p>
            <a:pPr algn="ctr" indent="0" marL="0">
              <a:lnSpc>
                <a:spcPct val="100000"/>
              </a:lnSpc>
              <a:buNone/>
            </a:pPr>
            <a:r>
              <a:rPr lang="en-US" sz="1300" b="1" dirty="0">
                <a:solidFill>
                  <a:srgbClr val="FFFFFF"/>
                </a:solidFill>
                <a:latin typeface="Calibri" pitchFamily="34" charset="0"/>
                <a:ea typeface="Calibri" pitchFamily="34" charset="-122"/>
                <a:cs typeface="Calibri" pitchFamily="34" charset="-120"/>
              </a:rPr>
              <a:t>WHY IT</a:t>
            </a:r>
            <a:endParaRPr lang="en-US" sz="1300" dirty="0"/>
          </a:p>
          <a:p>
            <a:pPr algn="ctr" indent="0" marL="0">
              <a:lnSpc>
                <a:spcPct val="100000"/>
              </a:lnSpc>
              <a:buNone/>
            </a:pPr>
            <a:r>
              <a:rPr lang="en-US" sz="1300" b="1" dirty="0">
                <a:solidFill>
                  <a:srgbClr val="FFFFFF"/>
                </a:solidFill>
                <a:latin typeface="Calibri" pitchFamily="34" charset="0"/>
                <a:ea typeface="Calibri" pitchFamily="34" charset="-122"/>
                <a:cs typeface="Calibri" pitchFamily="34" charset="-120"/>
              </a:rPr>
              <a:t>MATTERS</a:t>
            </a:r>
            <a:endParaRPr lang="en-US" sz="1300" dirty="0"/>
          </a:p>
        </p:txBody>
      </p:sp>
      <p:sp>
        <p:nvSpPr>
          <p:cNvPr id="24" name="Text 22"/>
          <p:cNvSpPr/>
          <p:nvPr/>
        </p:nvSpPr>
        <p:spPr>
          <a:xfrm>
            <a:off x="2514600" y="5843016"/>
            <a:ext cx="8942832" cy="548640"/>
          </a:xfrm>
          <a:prstGeom prst="rect">
            <a:avLst/>
          </a:prstGeom>
          <a:noFill/>
          <a:ln/>
        </p:spPr>
        <p:txBody>
          <a:bodyPr wrap="square" lIns="0" tIns="0" rIns="0" bIns="0" rtlCol="0" anchor="ctr"/>
          <a:lstStyle/>
          <a:p>
            <a:pPr indent="0" marL="0">
              <a:lnSpc>
                <a:spcPct val="108000"/>
              </a:lnSpc>
              <a:buNone/>
            </a:pPr>
            <a:r>
              <a:rPr lang="en-US" sz="1400" dirty="0">
                <a:solidFill>
                  <a:srgbClr val="FFFFFF"/>
                </a:solidFill>
                <a:latin typeface="Calibri" pitchFamily="34" charset="0"/>
                <a:ea typeface="Calibri" pitchFamily="34" charset="-122"/>
                <a:cs typeface="Calibri" pitchFamily="34" charset="-120"/>
              </a:rPr>
              <a:t>This is a live funding window, not a policy consultation — industries, technology developers and System Integrators have until 07.10.2026 to get a proposal in.</a:t>
            </a:r>
            <a:endParaRPr lang="en-US" sz="1400" dirty="0"/>
          </a:p>
        </p:txBody>
      </p:sp>
      <p:sp>
        <p:nvSpPr>
          <p:cNvPr id="25" name="Text 23"/>
          <p:cNvSpPr/>
          <p:nvPr/>
        </p:nvSpPr>
        <p:spPr>
          <a:xfrm>
            <a:off x="457200" y="6537960"/>
            <a:ext cx="8686800" cy="256032"/>
          </a:xfrm>
          <a:prstGeom prst="rect">
            <a:avLst/>
          </a:prstGeom>
          <a:noFill/>
          <a:ln/>
        </p:spPr>
        <p:txBody>
          <a:bodyPr wrap="square" lIns="0" tIns="0" rIns="0" bIns="0" rtlCol="0" anchor="ctr"/>
          <a:lstStyle/>
          <a:p>
            <a:pPr indent="0" marL="0">
              <a:buNone/>
            </a:pPr>
            <a:r>
              <a:rPr lang="en-US" sz="900" i="1" dirty="0">
                <a:solidFill>
                  <a:srgbClr val="9FB3D9"/>
                </a:solidFill>
                <a:latin typeface="Calibri" pitchFamily="34" charset="0"/>
                <a:ea typeface="Calibri" pitchFamily="34" charset="-122"/>
                <a:cs typeface="Calibri" pitchFamily="34" charset="-120"/>
              </a:rPr>
              <a:t>MNRE Call for Proposals — Concentrating Solar Thermal (CST) Technology for Indian Industry, 2026</a:t>
            </a:r>
            <a:endParaRPr lang="en-US" sz="900" dirty="0"/>
          </a:p>
        </p:txBody>
      </p:sp>
      <p:sp>
        <p:nvSpPr>
          <p:cNvPr id="26" name="Text 24"/>
          <p:cNvSpPr/>
          <p:nvPr/>
        </p:nvSpPr>
        <p:spPr>
          <a:xfrm>
            <a:off x="10085832" y="6537960"/>
            <a:ext cx="1645920" cy="256032"/>
          </a:xfrm>
          <a:prstGeom prst="rect">
            <a:avLst/>
          </a:prstGeom>
          <a:noFill/>
          <a:ln/>
        </p:spPr>
        <p:txBody>
          <a:bodyPr wrap="square" lIns="0" tIns="0" rIns="0" bIns="0" rtlCol="0" anchor="ctr"/>
          <a:lstStyle/>
          <a:p>
            <a:pPr algn="r" indent="0" marL="0">
              <a:buNone/>
            </a:pPr>
            <a:r>
              <a:rPr lang="en-US" sz="900" dirty="0">
                <a:solidFill>
                  <a:srgbClr val="9FB3D9"/>
                </a:solidFill>
                <a:latin typeface="Calibri" pitchFamily="34" charset="0"/>
                <a:ea typeface="Calibri" pitchFamily="34" charset="-122"/>
                <a:cs typeface="Calibri" pitchFamily="34" charset="-120"/>
              </a:rPr>
              <a:t>Slide 1</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274320"/>
            <a:ext cx="10515600" cy="548640"/>
          </a:xfrm>
          <a:prstGeom prst="rect">
            <a:avLst/>
          </a:prstGeom>
          <a:noFill/>
          <a:ln/>
        </p:spPr>
        <p:txBody>
          <a:bodyPr wrap="square" lIns="0" tIns="0" rIns="0" bIns="0" rtlCol="0" anchor="ctr"/>
          <a:lstStyle/>
          <a:p>
            <a:pPr indent="0" marL="0">
              <a:buNone/>
            </a:pPr>
            <a:r>
              <a:rPr lang="en-US" sz="2600" b="1" dirty="0">
                <a:solidFill>
                  <a:srgbClr val="00318B"/>
                </a:solidFill>
                <a:latin typeface="Cambria" pitchFamily="34" charset="0"/>
                <a:ea typeface="Cambria" pitchFamily="34" charset="-122"/>
                <a:cs typeface="Cambria" pitchFamily="34" charset="-120"/>
              </a:rPr>
              <a:t>At a Glance</a:t>
            </a:r>
            <a:endParaRPr lang="en-US" sz="2600" dirty="0"/>
          </a:p>
        </p:txBody>
      </p:sp>
      <p:sp>
        <p:nvSpPr>
          <p:cNvPr id="3" name="Text 1"/>
          <p:cNvSpPr/>
          <p:nvPr/>
        </p:nvSpPr>
        <p:spPr>
          <a:xfrm>
            <a:off x="548640" y="777240"/>
            <a:ext cx="10515600" cy="320040"/>
          </a:xfrm>
          <a:prstGeom prst="rect">
            <a:avLst/>
          </a:prstGeom>
          <a:noFill/>
          <a:ln/>
        </p:spPr>
        <p:txBody>
          <a:bodyPr wrap="square" lIns="0" tIns="0" rIns="0" bIns="0" rtlCol="0" anchor="ctr"/>
          <a:lstStyle/>
          <a:p>
            <a:pPr indent="0" marL="0">
              <a:buNone/>
            </a:pPr>
            <a:r>
              <a:rPr lang="en-US" sz="1400" i="1" dirty="0">
                <a:solidFill>
                  <a:srgbClr val="5A6472"/>
                </a:solidFill>
                <a:latin typeface="Calibri" pitchFamily="34" charset="0"/>
                <a:ea typeface="Calibri" pitchFamily="34" charset="-122"/>
                <a:cs typeface="Calibri" pitchFamily="34" charset="-120"/>
              </a:rPr>
              <a:t>MNRE CST Call for Proposals — core facts</a:t>
            </a:r>
            <a:endParaRPr lang="en-US" sz="1400" dirty="0"/>
          </a:p>
        </p:txBody>
      </p:sp>
      <p:sp>
        <p:nvSpPr>
          <p:cNvPr id="4" name="Shape 2"/>
          <p:cNvSpPr/>
          <p:nvPr/>
        </p:nvSpPr>
        <p:spPr>
          <a:xfrm>
            <a:off x="548640" y="1234440"/>
            <a:ext cx="5394960" cy="1335024"/>
          </a:xfrm>
          <a:prstGeom prst="rect">
            <a:avLst>
              <a:gd name="adj" fmla="val 4110"/>
            </a:avLst>
          </a:prstGeom>
          <a:solidFill>
            <a:srgbClr val="DCE9F7"/>
          </a:solidFill>
          <a:ln/>
        </p:spPr>
      </p:sp>
      <p:sp>
        <p:nvSpPr>
          <p:cNvPr id="5" name="Text 3"/>
          <p:cNvSpPr/>
          <p:nvPr/>
        </p:nvSpPr>
        <p:spPr>
          <a:xfrm>
            <a:off x="749808" y="1325880"/>
            <a:ext cx="4992624" cy="274320"/>
          </a:xfrm>
          <a:prstGeom prst="rect">
            <a:avLst/>
          </a:prstGeom>
          <a:noFill/>
          <a:ln/>
        </p:spPr>
        <p:txBody>
          <a:bodyPr wrap="square" lIns="0" tIns="0" rIns="0" bIns="0" rtlCol="0" anchor="ctr"/>
          <a:lstStyle/>
          <a:p>
            <a:pPr indent="0" marL="0">
              <a:buNone/>
            </a:pPr>
            <a:r>
              <a:rPr lang="en-US" sz="1400" b="1" spc="50" kern="0" dirty="0">
                <a:solidFill>
                  <a:srgbClr val="00318B"/>
                </a:solidFill>
                <a:latin typeface="Calibri" pitchFamily="34" charset="0"/>
                <a:ea typeface="Calibri" pitchFamily="34" charset="-122"/>
                <a:cs typeface="Calibri" pitchFamily="34" charset="-120"/>
              </a:rPr>
              <a:t>WHAT IT IS</a:t>
            </a:r>
            <a:endParaRPr lang="en-US" sz="1400" dirty="0"/>
          </a:p>
        </p:txBody>
      </p:sp>
      <p:sp>
        <p:nvSpPr>
          <p:cNvPr id="6" name="Text 4"/>
          <p:cNvSpPr/>
          <p:nvPr/>
        </p:nvSpPr>
        <p:spPr>
          <a:xfrm>
            <a:off x="749808" y="1636776"/>
            <a:ext cx="4992624" cy="932688"/>
          </a:xfrm>
          <a:prstGeom prst="rect">
            <a:avLst/>
          </a:prstGeom>
          <a:noFill/>
          <a:ln/>
        </p:spPr>
        <p:txBody>
          <a:bodyPr wrap="square" lIns="0" tIns="0" rIns="0" bIns="0" rtlCol="0" anchor="t"/>
          <a:lstStyle/>
          <a:p>
            <a:pPr indent="0" marL="0">
              <a:lnSpc>
                <a:spcPct val="105000"/>
              </a:lnSpc>
              <a:buNone/>
            </a:pPr>
            <a:r>
              <a:rPr lang="en-US" sz="1350" dirty="0">
                <a:solidFill>
                  <a:srgbClr val="1A1A1A"/>
                </a:solidFill>
                <a:latin typeface="Calibri" pitchFamily="34" charset="0"/>
                <a:ea typeface="Calibri" pitchFamily="34" charset="-122"/>
                <a:cs typeface="Calibri" pitchFamily="34" charset="-120"/>
              </a:rPr>
              <a:t>A call for pilot/demonstration project proposals under the RE-RTD Programme, to accelerate adoption of Concentrating Solar Thermal (CST) technology, with Thermal Energy Storage (TES), for industrial process heating.</a:t>
            </a:r>
            <a:endParaRPr lang="en-US" sz="1350" dirty="0"/>
          </a:p>
        </p:txBody>
      </p:sp>
      <p:sp>
        <p:nvSpPr>
          <p:cNvPr id="7" name="Shape 5"/>
          <p:cNvSpPr/>
          <p:nvPr/>
        </p:nvSpPr>
        <p:spPr>
          <a:xfrm>
            <a:off x="548640" y="2715768"/>
            <a:ext cx="5394960" cy="1335024"/>
          </a:xfrm>
          <a:prstGeom prst="rect">
            <a:avLst>
              <a:gd name="adj" fmla="val 4110"/>
            </a:avLst>
          </a:prstGeom>
          <a:solidFill>
            <a:srgbClr val="DCE9F7"/>
          </a:solidFill>
          <a:ln/>
        </p:spPr>
      </p:sp>
      <p:sp>
        <p:nvSpPr>
          <p:cNvPr id="8" name="Text 6"/>
          <p:cNvSpPr/>
          <p:nvPr/>
        </p:nvSpPr>
        <p:spPr>
          <a:xfrm>
            <a:off x="749808" y="2807208"/>
            <a:ext cx="4992624" cy="274320"/>
          </a:xfrm>
          <a:prstGeom prst="rect">
            <a:avLst/>
          </a:prstGeom>
          <a:noFill/>
          <a:ln/>
        </p:spPr>
        <p:txBody>
          <a:bodyPr wrap="square" lIns="0" tIns="0" rIns="0" bIns="0" rtlCol="0" anchor="ctr"/>
          <a:lstStyle/>
          <a:p>
            <a:pPr indent="0" marL="0">
              <a:buNone/>
            </a:pPr>
            <a:r>
              <a:rPr lang="en-US" sz="1400" b="1" spc="50" kern="0" dirty="0">
                <a:solidFill>
                  <a:srgbClr val="00318B"/>
                </a:solidFill>
                <a:latin typeface="Calibri" pitchFamily="34" charset="0"/>
                <a:ea typeface="Calibri" pitchFamily="34" charset="-122"/>
                <a:cs typeface="Calibri" pitchFamily="34" charset="-120"/>
              </a:rPr>
              <a:t>WHO CAN APPLY</a:t>
            </a:r>
            <a:endParaRPr lang="en-US" sz="1400" dirty="0"/>
          </a:p>
        </p:txBody>
      </p:sp>
      <p:sp>
        <p:nvSpPr>
          <p:cNvPr id="9" name="Text 7"/>
          <p:cNvSpPr/>
          <p:nvPr/>
        </p:nvSpPr>
        <p:spPr>
          <a:xfrm>
            <a:off x="749808" y="3118104"/>
            <a:ext cx="4992624" cy="932688"/>
          </a:xfrm>
          <a:prstGeom prst="rect">
            <a:avLst/>
          </a:prstGeom>
          <a:noFill/>
          <a:ln/>
        </p:spPr>
        <p:txBody>
          <a:bodyPr wrap="square" lIns="0" tIns="0" rIns="0" bIns="0" rtlCol="0" anchor="t"/>
          <a:lstStyle/>
          <a:p>
            <a:pPr indent="0" marL="0">
              <a:lnSpc>
                <a:spcPct val="105000"/>
              </a:lnSpc>
              <a:buNone/>
            </a:pPr>
            <a:r>
              <a:rPr lang="en-US" sz="1350" dirty="0">
                <a:solidFill>
                  <a:srgbClr val="1A1A1A"/>
                </a:solidFill>
                <a:latin typeface="Calibri" pitchFamily="34" charset="0"/>
                <a:ea typeface="Calibri" pitchFamily="34" charset="-122"/>
                <a:cs typeface="Calibri" pitchFamily="34" charset="-120"/>
              </a:rPr>
              <a:t>Industries engaged in manufacture, development, deployment or utilisation of solar thermal technologies, including beneficiary industries applying in consortium mode.</a:t>
            </a:r>
            <a:endParaRPr lang="en-US" sz="1350" dirty="0"/>
          </a:p>
        </p:txBody>
      </p:sp>
      <p:sp>
        <p:nvSpPr>
          <p:cNvPr id="10" name="Shape 8"/>
          <p:cNvSpPr/>
          <p:nvPr/>
        </p:nvSpPr>
        <p:spPr>
          <a:xfrm>
            <a:off x="548640" y="4197096"/>
            <a:ext cx="5394960" cy="1335024"/>
          </a:xfrm>
          <a:prstGeom prst="rect">
            <a:avLst>
              <a:gd name="adj" fmla="val 4110"/>
            </a:avLst>
          </a:prstGeom>
          <a:solidFill>
            <a:srgbClr val="DCE9F7"/>
          </a:solidFill>
          <a:ln/>
        </p:spPr>
      </p:sp>
      <p:sp>
        <p:nvSpPr>
          <p:cNvPr id="11" name="Text 9"/>
          <p:cNvSpPr/>
          <p:nvPr/>
        </p:nvSpPr>
        <p:spPr>
          <a:xfrm>
            <a:off x="749808" y="4288536"/>
            <a:ext cx="4992624" cy="274320"/>
          </a:xfrm>
          <a:prstGeom prst="rect">
            <a:avLst/>
          </a:prstGeom>
          <a:noFill/>
          <a:ln/>
        </p:spPr>
        <p:txBody>
          <a:bodyPr wrap="square" lIns="0" tIns="0" rIns="0" bIns="0" rtlCol="0" anchor="ctr"/>
          <a:lstStyle/>
          <a:p>
            <a:pPr indent="0" marL="0">
              <a:buNone/>
            </a:pPr>
            <a:r>
              <a:rPr lang="en-US" sz="1400" b="1" spc="50" kern="0" dirty="0">
                <a:solidFill>
                  <a:srgbClr val="00318B"/>
                </a:solidFill>
                <a:latin typeface="Calibri" pitchFamily="34" charset="0"/>
                <a:ea typeface="Calibri" pitchFamily="34" charset="-122"/>
                <a:cs typeface="Calibri" pitchFamily="34" charset="-120"/>
              </a:rPr>
              <a:t>FUNDING ON OFFER</a:t>
            </a:r>
            <a:endParaRPr lang="en-US" sz="1400" dirty="0"/>
          </a:p>
        </p:txBody>
      </p:sp>
      <p:sp>
        <p:nvSpPr>
          <p:cNvPr id="12" name="Text 10"/>
          <p:cNvSpPr/>
          <p:nvPr/>
        </p:nvSpPr>
        <p:spPr>
          <a:xfrm>
            <a:off x="749808" y="4599432"/>
            <a:ext cx="4992624" cy="932688"/>
          </a:xfrm>
          <a:prstGeom prst="rect">
            <a:avLst/>
          </a:prstGeom>
          <a:noFill/>
          <a:ln/>
        </p:spPr>
        <p:txBody>
          <a:bodyPr wrap="square" lIns="0" tIns="0" rIns="0" bIns="0" rtlCol="0" anchor="t"/>
          <a:lstStyle/>
          <a:p>
            <a:pPr indent="0" marL="0">
              <a:lnSpc>
                <a:spcPct val="105000"/>
              </a:lnSpc>
              <a:buNone/>
            </a:pPr>
            <a:r>
              <a:rPr lang="en-US" sz="1350" dirty="0">
                <a:solidFill>
                  <a:srgbClr val="1A1A1A"/>
                </a:solidFill>
                <a:latin typeface="Calibri" pitchFamily="34" charset="0"/>
                <a:ea typeface="Calibri" pitchFamily="34" charset="-122"/>
                <a:cs typeface="Calibri" pitchFamily="34" charset="-120"/>
              </a:rPr>
              <a:t>Up to 50% of project cost as Viability Gap Funding (VGF), capped at ₹2.00 crore per project, depending on requirements and adoption potential.</a:t>
            </a:r>
            <a:endParaRPr lang="en-US" sz="1350" dirty="0"/>
          </a:p>
        </p:txBody>
      </p:sp>
      <p:sp>
        <p:nvSpPr>
          <p:cNvPr id="13" name="Shape 11"/>
          <p:cNvSpPr/>
          <p:nvPr/>
        </p:nvSpPr>
        <p:spPr>
          <a:xfrm>
            <a:off x="6245352" y="1234440"/>
            <a:ext cx="5394960" cy="1335024"/>
          </a:xfrm>
          <a:prstGeom prst="rect">
            <a:avLst>
              <a:gd name="adj" fmla="val 4110"/>
            </a:avLst>
          </a:prstGeom>
          <a:solidFill>
            <a:srgbClr val="DCE9F7"/>
          </a:solidFill>
          <a:ln/>
        </p:spPr>
      </p:sp>
      <p:sp>
        <p:nvSpPr>
          <p:cNvPr id="14" name="Text 12"/>
          <p:cNvSpPr/>
          <p:nvPr/>
        </p:nvSpPr>
        <p:spPr>
          <a:xfrm>
            <a:off x="6446520" y="1325880"/>
            <a:ext cx="4992624" cy="274320"/>
          </a:xfrm>
          <a:prstGeom prst="rect">
            <a:avLst/>
          </a:prstGeom>
          <a:noFill/>
          <a:ln/>
        </p:spPr>
        <p:txBody>
          <a:bodyPr wrap="square" lIns="0" tIns="0" rIns="0" bIns="0" rtlCol="0" anchor="ctr"/>
          <a:lstStyle/>
          <a:p>
            <a:pPr indent="0" marL="0">
              <a:buNone/>
            </a:pPr>
            <a:r>
              <a:rPr lang="en-US" sz="1400" b="1" spc="50" kern="0" dirty="0">
                <a:solidFill>
                  <a:srgbClr val="00318B"/>
                </a:solidFill>
                <a:latin typeface="Calibri" pitchFamily="34" charset="0"/>
                <a:ea typeface="Calibri" pitchFamily="34" charset="-122"/>
                <a:cs typeface="Calibri" pitchFamily="34" charset="-120"/>
              </a:rPr>
              <a:t>TECHNOLOGY SCOPE</a:t>
            </a:r>
            <a:endParaRPr lang="en-US" sz="1400" dirty="0"/>
          </a:p>
        </p:txBody>
      </p:sp>
      <p:sp>
        <p:nvSpPr>
          <p:cNvPr id="15" name="Text 13"/>
          <p:cNvSpPr/>
          <p:nvPr/>
        </p:nvSpPr>
        <p:spPr>
          <a:xfrm>
            <a:off x="6446520" y="1636776"/>
            <a:ext cx="4992624" cy="932688"/>
          </a:xfrm>
          <a:prstGeom prst="rect">
            <a:avLst/>
          </a:prstGeom>
          <a:noFill/>
          <a:ln/>
        </p:spPr>
        <p:txBody>
          <a:bodyPr wrap="square" lIns="0" tIns="0" rIns="0" bIns="0" rtlCol="0" anchor="t"/>
          <a:lstStyle/>
          <a:p>
            <a:pPr indent="0" marL="0">
              <a:lnSpc>
                <a:spcPct val="105000"/>
              </a:lnSpc>
              <a:buNone/>
            </a:pPr>
            <a:r>
              <a:rPr lang="en-US" sz="1350" dirty="0">
                <a:solidFill>
                  <a:srgbClr val="1A1A1A"/>
                </a:solidFill>
                <a:latin typeface="Calibri" pitchFamily="34" charset="0"/>
                <a:ea typeface="Calibri" pitchFamily="34" charset="-122"/>
                <a:cs typeface="Calibri" pitchFamily="34" charset="-120"/>
              </a:rPr>
              <a:t>Parabolic Trough, Linear Fresnel, Parabolic Dish, Power Tower, PV + Heat Pump, and CST with Thermal Energy Storage — explicitly indicative, not exhaustive.</a:t>
            </a:r>
            <a:endParaRPr lang="en-US" sz="1350" dirty="0"/>
          </a:p>
        </p:txBody>
      </p:sp>
      <p:sp>
        <p:nvSpPr>
          <p:cNvPr id="16" name="Shape 14"/>
          <p:cNvSpPr/>
          <p:nvPr/>
        </p:nvSpPr>
        <p:spPr>
          <a:xfrm>
            <a:off x="6245352" y="2715768"/>
            <a:ext cx="5394960" cy="1335024"/>
          </a:xfrm>
          <a:prstGeom prst="rect">
            <a:avLst>
              <a:gd name="adj" fmla="val 4110"/>
            </a:avLst>
          </a:prstGeom>
          <a:solidFill>
            <a:srgbClr val="DCE9F7"/>
          </a:solidFill>
          <a:ln/>
        </p:spPr>
      </p:sp>
      <p:sp>
        <p:nvSpPr>
          <p:cNvPr id="17" name="Text 15"/>
          <p:cNvSpPr/>
          <p:nvPr/>
        </p:nvSpPr>
        <p:spPr>
          <a:xfrm>
            <a:off x="6446520" y="2807208"/>
            <a:ext cx="4992624" cy="274320"/>
          </a:xfrm>
          <a:prstGeom prst="rect">
            <a:avLst/>
          </a:prstGeom>
          <a:noFill/>
          <a:ln/>
        </p:spPr>
        <p:txBody>
          <a:bodyPr wrap="square" lIns="0" tIns="0" rIns="0" bIns="0" rtlCol="0" anchor="ctr"/>
          <a:lstStyle/>
          <a:p>
            <a:pPr indent="0" marL="0">
              <a:buNone/>
            </a:pPr>
            <a:r>
              <a:rPr lang="en-US" sz="1400" b="1" spc="50" kern="0" dirty="0">
                <a:solidFill>
                  <a:srgbClr val="00318B"/>
                </a:solidFill>
                <a:latin typeface="Calibri" pitchFamily="34" charset="0"/>
                <a:ea typeface="Calibri" pitchFamily="34" charset="-122"/>
                <a:cs typeface="Calibri" pitchFamily="34" charset="-120"/>
              </a:rPr>
              <a:t>SECTOR SCOPE</a:t>
            </a:r>
            <a:endParaRPr lang="en-US" sz="1400" dirty="0"/>
          </a:p>
        </p:txBody>
      </p:sp>
      <p:sp>
        <p:nvSpPr>
          <p:cNvPr id="18" name="Text 16"/>
          <p:cNvSpPr/>
          <p:nvPr/>
        </p:nvSpPr>
        <p:spPr>
          <a:xfrm>
            <a:off x="6446520" y="3118104"/>
            <a:ext cx="4992624" cy="932688"/>
          </a:xfrm>
          <a:prstGeom prst="rect">
            <a:avLst/>
          </a:prstGeom>
          <a:noFill/>
          <a:ln/>
        </p:spPr>
        <p:txBody>
          <a:bodyPr wrap="square" lIns="0" tIns="0" rIns="0" bIns="0" rtlCol="0" anchor="t"/>
          <a:lstStyle/>
          <a:p>
            <a:pPr indent="0" marL="0">
              <a:lnSpc>
                <a:spcPct val="105000"/>
              </a:lnSpc>
              <a:buNone/>
            </a:pPr>
            <a:r>
              <a:rPr lang="en-US" sz="1350" dirty="0">
                <a:solidFill>
                  <a:srgbClr val="1A1A1A"/>
                </a:solidFill>
                <a:latin typeface="Calibri" pitchFamily="34" charset="0"/>
                <a:ea typeface="Calibri" pitchFamily="34" charset="-122"/>
                <a:cs typeface="Calibri" pitchFamily="34" charset="-120"/>
              </a:rPr>
              <a:t>18 named sectors (automotive to hospitality) plus “any other application for Green Heat for industry” — spanning cleaning, drying, evaporation, process heating and more.</a:t>
            </a:r>
            <a:endParaRPr lang="en-US" sz="1350" dirty="0"/>
          </a:p>
        </p:txBody>
      </p:sp>
      <p:sp>
        <p:nvSpPr>
          <p:cNvPr id="19" name="Shape 17"/>
          <p:cNvSpPr/>
          <p:nvPr/>
        </p:nvSpPr>
        <p:spPr>
          <a:xfrm>
            <a:off x="6245352" y="4197096"/>
            <a:ext cx="5394960" cy="1335024"/>
          </a:xfrm>
          <a:prstGeom prst="rect">
            <a:avLst>
              <a:gd name="adj" fmla="val 4110"/>
            </a:avLst>
          </a:prstGeom>
          <a:solidFill>
            <a:srgbClr val="DCE9F7"/>
          </a:solidFill>
          <a:ln/>
        </p:spPr>
      </p:sp>
      <p:sp>
        <p:nvSpPr>
          <p:cNvPr id="20" name="Text 18"/>
          <p:cNvSpPr/>
          <p:nvPr/>
        </p:nvSpPr>
        <p:spPr>
          <a:xfrm>
            <a:off x="6446520" y="4288536"/>
            <a:ext cx="4992624" cy="274320"/>
          </a:xfrm>
          <a:prstGeom prst="rect">
            <a:avLst/>
          </a:prstGeom>
          <a:noFill/>
          <a:ln/>
        </p:spPr>
        <p:txBody>
          <a:bodyPr wrap="square" lIns="0" tIns="0" rIns="0" bIns="0" rtlCol="0" anchor="ctr"/>
          <a:lstStyle/>
          <a:p>
            <a:pPr indent="0" marL="0">
              <a:buNone/>
            </a:pPr>
            <a:r>
              <a:rPr lang="en-US" sz="1400" b="1" spc="50" kern="0" dirty="0">
                <a:solidFill>
                  <a:srgbClr val="00318B"/>
                </a:solidFill>
                <a:latin typeface="Calibri" pitchFamily="34" charset="0"/>
                <a:ea typeface="Calibri" pitchFamily="34" charset="-122"/>
                <a:cs typeface="Calibri" pitchFamily="34" charset="-120"/>
              </a:rPr>
              <a:t>HOW TO APPLY</a:t>
            </a:r>
            <a:endParaRPr lang="en-US" sz="1400" dirty="0"/>
          </a:p>
        </p:txBody>
      </p:sp>
      <p:sp>
        <p:nvSpPr>
          <p:cNvPr id="21" name="Text 19"/>
          <p:cNvSpPr/>
          <p:nvPr/>
        </p:nvSpPr>
        <p:spPr>
          <a:xfrm>
            <a:off x="6446520" y="4599432"/>
            <a:ext cx="4992624" cy="932688"/>
          </a:xfrm>
          <a:prstGeom prst="rect">
            <a:avLst/>
          </a:prstGeom>
          <a:noFill/>
          <a:ln/>
        </p:spPr>
        <p:txBody>
          <a:bodyPr wrap="square" lIns="0" tIns="0" rIns="0" bIns="0" rtlCol="0" anchor="t"/>
          <a:lstStyle/>
          <a:p>
            <a:pPr indent="0" marL="0">
              <a:lnSpc>
                <a:spcPct val="105000"/>
              </a:lnSpc>
              <a:buNone/>
            </a:pPr>
            <a:r>
              <a:rPr lang="en-US" sz="1350" dirty="0">
                <a:solidFill>
                  <a:srgbClr val="1A1A1A"/>
                </a:solidFill>
                <a:latin typeface="Calibri" pitchFamily="34" charset="0"/>
                <a:ea typeface="Calibri" pitchFamily="34" charset="-122"/>
                <a:cs typeface="Calibri" pitchFamily="34" charset="-120"/>
              </a:rPr>
              <a:t>Submit online via the MNRE Research Portal: research.mnre.gov.in/home. Queries to Dr. Anil Kumar or Mr. Sachin Meean (contacts on final slide).</a:t>
            </a:r>
            <a:endParaRPr lang="en-US" sz="1350" dirty="0"/>
          </a:p>
        </p:txBody>
      </p:sp>
      <p:sp>
        <p:nvSpPr>
          <p:cNvPr id="22" name="Shape 20"/>
          <p:cNvSpPr/>
          <p:nvPr/>
        </p:nvSpPr>
        <p:spPr>
          <a:xfrm>
            <a:off x="548640" y="5806440"/>
            <a:ext cx="11091672" cy="621792"/>
          </a:xfrm>
          <a:prstGeom prst="rect">
            <a:avLst>
              <a:gd name="adj" fmla="val 8824"/>
            </a:avLst>
          </a:prstGeom>
          <a:solidFill>
            <a:srgbClr val="DCE9F7"/>
          </a:solidFill>
          <a:ln/>
        </p:spPr>
      </p:sp>
      <p:sp>
        <p:nvSpPr>
          <p:cNvPr id="23" name="Shape 21"/>
          <p:cNvSpPr/>
          <p:nvPr/>
        </p:nvSpPr>
        <p:spPr>
          <a:xfrm>
            <a:off x="548640" y="5806440"/>
            <a:ext cx="1737360" cy="621792"/>
          </a:xfrm>
          <a:prstGeom prst="rect">
            <a:avLst>
              <a:gd name="adj" fmla="val 8824"/>
            </a:avLst>
          </a:prstGeom>
          <a:solidFill>
            <a:srgbClr val="FF8200"/>
          </a:solidFill>
          <a:ln/>
        </p:spPr>
      </p:sp>
      <p:sp>
        <p:nvSpPr>
          <p:cNvPr id="24" name="Shape 22"/>
          <p:cNvSpPr/>
          <p:nvPr/>
        </p:nvSpPr>
        <p:spPr>
          <a:xfrm>
            <a:off x="1371600" y="5806440"/>
            <a:ext cx="914400" cy="621792"/>
          </a:xfrm>
          <a:prstGeom prst="rect">
            <a:avLst/>
          </a:prstGeom>
          <a:solidFill>
            <a:srgbClr val="FF8200"/>
          </a:solidFill>
          <a:ln/>
        </p:spPr>
      </p:sp>
      <p:sp>
        <p:nvSpPr>
          <p:cNvPr id="25" name="Text 23"/>
          <p:cNvSpPr/>
          <p:nvPr/>
        </p:nvSpPr>
        <p:spPr>
          <a:xfrm>
            <a:off x="548640" y="5806440"/>
            <a:ext cx="1737360" cy="621792"/>
          </a:xfrm>
          <a:prstGeom prst="rect">
            <a:avLst/>
          </a:prstGeom>
          <a:noFill/>
          <a:ln/>
        </p:spPr>
        <p:txBody>
          <a:bodyPr wrap="square" lIns="0" tIns="0" rIns="0" bIns="0" rtlCol="0" anchor="ctr"/>
          <a:lstStyle/>
          <a:p>
            <a:pPr algn="ctr" indent="0" marL="0">
              <a:lnSpc>
                <a:spcPct val="100000"/>
              </a:lnSpc>
              <a:buNone/>
            </a:pPr>
            <a:r>
              <a:rPr lang="en-US" sz="1300" b="1" dirty="0">
                <a:solidFill>
                  <a:srgbClr val="FFFFFF"/>
                </a:solidFill>
                <a:latin typeface="Calibri" pitchFamily="34" charset="0"/>
                <a:ea typeface="Calibri" pitchFamily="34" charset="-122"/>
                <a:cs typeface="Calibri" pitchFamily="34" charset="-120"/>
              </a:rPr>
              <a:t>WHY IT</a:t>
            </a:r>
            <a:endParaRPr lang="en-US" sz="1300" dirty="0"/>
          </a:p>
          <a:p>
            <a:pPr algn="ctr" indent="0" marL="0">
              <a:lnSpc>
                <a:spcPct val="100000"/>
              </a:lnSpc>
              <a:buNone/>
            </a:pPr>
            <a:r>
              <a:rPr lang="en-US" sz="1300" b="1" dirty="0">
                <a:solidFill>
                  <a:srgbClr val="FFFFFF"/>
                </a:solidFill>
                <a:latin typeface="Calibri" pitchFamily="34" charset="0"/>
                <a:ea typeface="Calibri" pitchFamily="34" charset="-122"/>
                <a:cs typeface="Calibri" pitchFamily="34" charset="-120"/>
              </a:rPr>
              <a:t>MATTERS</a:t>
            </a:r>
            <a:endParaRPr lang="en-US" sz="1300" dirty="0"/>
          </a:p>
        </p:txBody>
      </p:sp>
      <p:sp>
        <p:nvSpPr>
          <p:cNvPr id="26" name="Text 24"/>
          <p:cNvSpPr/>
          <p:nvPr/>
        </p:nvSpPr>
        <p:spPr>
          <a:xfrm>
            <a:off x="2514600" y="5843016"/>
            <a:ext cx="8942832" cy="548640"/>
          </a:xfrm>
          <a:prstGeom prst="rect">
            <a:avLst/>
          </a:prstGeom>
          <a:noFill/>
          <a:ln/>
        </p:spPr>
        <p:txBody>
          <a:bodyPr wrap="square" lIns="0" tIns="0" rIns="0" bIns="0" rtlCol="0" anchor="ctr"/>
          <a:lstStyle/>
          <a:p>
            <a:pPr indent="0" marL="0">
              <a:lnSpc>
                <a:spcPct val="108000"/>
              </a:lnSpc>
              <a:buNone/>
            </a:pPr>
            <a:r>
              <a:rPr lang="en-US" sz="1400" dirty="0">
                <a:solidFill>
                  <a:srgbClr val="1A1A1A"/>
                </a:solidFill>
                <a:latin typeface="Calibri" pitchFamily="34" charset="0"/>
                <a:ea typeface="Calibri" pitchFamily="34" charset="-122"/>
                <a:cs typeface="Calibri" pitchFamily="34" charset="-120"/>
              </a:rPr>
              <a:t>The submission window is short — just under a month (08.09 to 07.10.2026) — so proposal preparation (cluster ID, site tie-ups, cost estimates) should start now, not after the portal opens.</a:t>
            </a:r>
            <a:endParaRPr lang="en-US" sz="1400" dirty="0"/>
          </a:p>
        </p:txBody>
      </p:sp>
      <p:sp>
        <p:nvSpPr>
          <p:cNvPr id="27" name="Text 25"/>
          <p:cNvSpPr/>
          <p:nvPr/>
        </p:nvSpPr>
        <p:spPr>
          <a:xfrm>
            <a:off x="457200" y="6537960"/>
            <a:ext cx="8686800" cy="256032"/>
          </a:xfrm>
          <a:prstGeom prst="rect">
            <a:avLst/>
          </a:prstGeom>
          <a:noFill/>
          <a:ln/>
        </p:spPr>
        <p:txBody>
          <a:bodyPr wrap="square" lIns="0" tIns="0" rIns="0" bIns="0" rtlCol="0" anchor="ctr"/>
          <a:lstStyle/>
          <a:p>
            <a:pPr indent="0" marL="0">
              <a:buNone/>
            </a:pPr>
            <a:r>
              <a:rPr lang="en-US" sz="900" i="1" dirty="0">
                <a:solidFill>
                  <a:srgbClr val="5A6472"/>
                </a:solidFill>
                <a:latin typeface="Calibri" pitchFamily="34" charset="0"/>
                <a:ea typeface="Calibri" pitchFamily="34" charset="-122"/>
                <a:cs typeface="Calibri" pitchFamily="34" charset="-120"/>
              </a:rPr>
              <a:t>MNRE Call for Proposals — Concentrating Solar Thermal (CST) Technology for Indian Industry, 2026</a:t>
            </a:r>
            <a:endParaRPr lang="en-US" sz="900" dirty="0"/>
          </a:p>
        </p:txBody>
      </p:sp>
      <p:sp>
        <p:nvSpPr>
          <p:cNvPr id="28" name="Text 26"/>
          <p:cNvSpPr/>
          <p:nvPr/>
        </p:nvSpPr>
        <p:spPr>
          <a:xfrm>
            <a:off x="10085832" y="6537960"/>
            <a:ext cx="1645920" cy="256032"/>
          </a:xfrm>
          <a:prstGeom prst="rect">
            <a:avLst/>
          </a:prstGeom>
          <a:noFill/>
          <a:ln/>
        </p:spPr>
        <p:txBody>
          <a:bodyPr wrap="square" lIns="0" tIns="0" rIns="0" bIns="0" rtlCol="0" anchor="ctr"/>
          <a:lstStyle/>
          <a:p>
            <a:pPr algn="r" indent="0" marL="0">
              <a:buNone/>
            </a:pPr>
            <a:r>
              <a:rPr lang="en-US" sz="900" dirty="0">
                <a:solidFill>
                  <a:srgbClr val="5A6472"/>
                </a:solidFill>
                <a:latin typeface="Calibri" pitchFamily="34" charset="0"/>
                <a:ea typeface="Calibri" pitchFamily="34" charset="-122"/>
                <a:cs typeface="Calibri" pitchFamily="34" charset="-120"/>
              </a:rPr>
              <a:t>Slide 2</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274320"/>
            <a:ext cx="10515600" cy="548640"/>
          </a:xfrm>
          <a:prstGeom prst="rect">
            <a:avLst/>
          </a:prstGeom>
          <a:noFill/>
          <a:ln/>
        </p:spPr>
        <p:txBody>
          <a:bodyPr wrap="square" lIns="0" tIns="0" rIns="0" bIns="0" rtlCol="0" anchor="ctr"/>
          <a:lstStyle/>
          <a:p>
            <a:pPr indent="0" marL="0">
              <a:buNone/>
            </a:pPr>
            <a:r>
              <a:rPr lang="en-US" sz="2600" b="1" dirty="0">
                <a:solidFill>
                  <a:srgbClr val="00318B"/>
                </a:solidFill>
                <a:latin typeface="Cambria" pitchFamily="34" charset="0"/>
                <a:ea typeface="Cambria" pitchFamily="34" charset="-122"/>
                <a:cs typeface="Cambria" pitchFamily="34" charset="-120"/>
              </a:rPr>
              <a:t>Objective &amp; Problem Statement</a:t>
            </a:r>
            <a:endParaRPr lang="en-US" sz="2600" dirty="0"/>
          </a:p>
        </p:txBody>
      </p:sp>
      <p:sp>
        <p:nvSpPr>
          <p:cNvPr id="3" name="Text 1"/>
          <p:cNvSpPr/>
          <p:nvPr/>
        </p:nvSpPr>
        <p:spPr>
          <a:xfrm>
            <a:off x="548640" y="777240"/>
            <a:ext cx="10515600" cy="320040"/>
          </a:xfrm>
          <a:prstGeom prst="rect">
            <a:avLst/>
          </a:prstGeom>
          <a:noFill/>
          <a:ln/>
        </p:spPr>
        <p:txBody>
          <a:bodyPr wrap="square" lIns="0" tIns="0" rIns="0" bIns="0" rtlCol="0" anchor="ctr"/>
          <a:lstStyle/>
          <a:p>
            <a:pPr indent="0" marL="0">
              <a:buNone/>
            </a:pPr>
            <a:r>
              <a:rPr lang="en-US" sz="1400" i="1" dirty="0">
                <a:solidFill>
                  <a:srgbClr val="5A6472"/>
                </a:solidFill>
                <a:latin typeface="Calibri" pitchFamily="34" charset="0"/>
                <a:ea typeface="Calibri" pitchFamily="34" charset="-122"/>
                <a:cs typeface="Calibri" pitchFamily="34" charset="-120"/>
              </a:rPr>
              <a:t>Why MNRE is running this call</a:t>
            </a:r>
            <a:endParaRPr lang="en-US" sz="1400" dirty="0"/>
          </a:p>
        </p:txBody>
      </p:sp>
      <p:sp>
        <p:nvSpPr>
          <p:cNvPr id="4" name="Shape 2"/>
          <p:cNvSpPr/>
          <p:nvPr/>
        </p:nvSpPr>
        <p:spPr>
          <a:xfrm>
            <a:off x="548640" y="1234440"/>
            <a:ext cx="5394960" cy="3566160"/>
          </a:xfrm>
          <a:prstGeom prst="rect">
            <a:avLst>
              <a:gd name="adj" fmla="val 2051"/>
            </a:avLst>
          </a:prstGeom>
          <a:solidFill>
            <a:srgbClr val="DCE9F7"/>
          </a:solidFill>
          <a:ln/>
        </p:spPr>
      </p:sp>
      <p:sp>
        <p:nvSpPr>
          <p:cNvPr id="5" name="Text 3"/>
          <p:cNvSpPr/>
          <p:nvPr/>
        </p:nvSpPr>
        <p:spPr>
          <a:xfrm>
            <a:off x="777240" y="1371600"/>
            <a:ext cx="4937760" cy="292608"/>
          </a:xfrm>
          <a:prstGeom prst="rect">
            <a:avLst/>
          </a:prstGeom>
          <a:noFill/>
          <a:ln/>
        </p:spPr>
        <p:txBody>
          <a:bodyPr wrap="square" lIns="0" tIns="0" rIns="0" bIns="0" rtlCol="0" anchor="ctr"/>
          <a:lstStyle/>
          <a:p>
            <a:pPr indent="0" marL="0">
              <a:buNone/>
            </a:pPr>
            <a:r>
              <a:rPr lang="en-US" sz="1400" b="1" dirty="0">
                <a:solidFill>
                  <a:srgbClr val="00318B"/>
                </a:solidFill>
                <a:latin typeface="Calibri" pitchFamily="34" charset="0"/>
                <a:ea typeface="Calibri" pitchFamily="34" charset="-122"/>
                <a:cs typeface="Calibri" pitchFamily="34" charset="-120"/>
              </a:rPr>
              <a:t>OBJECTIVE</a:t>
            </a:r>
            <a:endParaRPr lang="en-US" sz="1400" dirty="0"/>
          </a:p>
        </p:txBody>
      </p:sp>
      <p:sp>
        <p:nvSpPr>
          <p:cNvPr id="6" name="Text 4"/>
          <p:cNvSpPr/>
          <p:nvPr/>
        </p:nvSpPr>
        <p:spPr>
          <a:xfrm>
            <a:off x="777240" y="1737360"/>
            <a:ext cx="4937760" cy="2971800"/>
          </a:xfrm>
          <a:prstGeom prst="rect">
            <a:avLst/>
          </a:prstGeom>
          <a:noFill/>
          <a:ln/>
        </p:spPr>
        <p:txBody>
          <a:bodyPr wrap="square" lIns="0" tIns="0" rIns="0" bIns="0" rtlCol="0" anchor="ctr"/>
          <a:lstStyle/>
          <a:p>
            <a:pPr indent="0" marL="0">
              <a:lnSpc>
                <a:spcPct val="118000"/>
              </a:lnSpc>
              <a:buNone/>
            </a:pPr>
            <a:r>
              <a:rPr lang="en-US" sz="1400" dirty="0">
                <a:solidFill>
                  <a:srgbClr val="1A1A1A"/>
                </a:solidFill>
                <a:latin typeface="Calibri" pitchFamily="34" charset="0"/>
                <a:ea typeface="Calibri" pitchFamily="34" charset="-122"/>
                <a:cs typeface="Calibri" pitchFamily="34" charset="-120"/>
              </a:rPr>
              <a:t>Accelerate adoption of Concentrating Solar Thermal (CST) technology for various heating applications in Indian industry, by promoting solar thermal technologies integrated with Thermal Energy Storage (TES) for clean, reliable, sustainable process heating — while building indigenous technology capability in an efficient, cost-effective manner across the country.</a:t>
            </a:r>
            <a:endParaRPr lang="en-US" sz="1400" dirty="0"/>
          </a:p>
        </p:txBody>
      </p:sp>
      <p:sp>
        <p:nvSpPr>
          <p:cNvPr id="7" name="Shape 5"/>
          <p:cNvSpPr/>
          <p:nvPr/>
        </p:nvSpPr>
        <p:spPr>
          <a:xfrm>
            <a:off x="6172200" y="1234440"/>
            <a:ext cx="5468112" cy="3566160"/>
          </a:xfrm>
          <a:prstGeom prst="rect">
            <a:avLst>
              <a:gd name="adj" fmla="val 2051"/>
            </a:avLst>
          </a:prstGeom>
          <a:solidFill>
            <a:srgbClr val="FFF1DE"/>
          </a:solidFill>
          <a:ln/>
        </p:spPr>
      </p:sp>
      <p:sp>
        <p:nvSpPr>
          <p:cNvPr id="8" name="Text 6"/>
          <p:cNvSpPr/>
          <p:nvPr/>
        </p:nvSpPr>
        <p:spPr>
          <a:xfrm>
            <a:off x="6400800" y="1371600"/>
            <a:ext cx="4937760" cy="292608"/>
          </a:xfrm>
          <a:prstGeom prst="rect">
            <a:avLst/>
          </a:prstGeom>
          <a:noFill/>
          <a:ln/>
        </p:spPr>
        <p:txBody>
          <a:bodyPr wrap="square" lIns="0" tIns="0" rIns="0" bIns="0" rtlCol="0" anchor="ctr"/>
          <a:lstStyle/>
          <a:p>
            <a:pPr indent="0" marL="0">
              <a:buNone/>
            </a:pPr>
            <a:r>
              <a:rPr lang="en-US" sz="1400" b="1" dirty="0">
                <a:solidFill>
                  <a:srgbClr val="FF8200"/>
                </a:solidFill>
                <a:latin typeface="Calibri" pitchFamily="34" charset="0"/>
                <a:ea typeface="Calibri" pitchFamily="34" charset="-122"/>
                <a:cs typeface="Calibri" pitchFamily="34" charset="-120"/>
              </a:rPr>
              <a:t>PROBLEM STATEMENT</a:t>
            </a:r>
            <a:endParaRPr lang="en-US" sz="1400" dirty="0"/>
          </a:p>
        </p:txBody>
      </p:sp>
      <p:sp>
        <p:nvSpPr>
          <p:cNvPr id="9" name="Text 7"/>
          <p:cNvSpPr/>
          <p:nvPr/>
        </p:nvSpPr>
        <p:spPr>
          <a:xfrm>
            <a:off x="6400800" y="1737360"/>
            <a:ext cx="4937760" cy="2971800"/>
          </a:xfrm>
          <a:prstGeom prst="rect">
            <a:avLst/>
          </a:prstGeom>
          <a:noFill/>
          <a:ln/>
        </p:spPr>
        <p:txBody>
          <a:bodyPr wrap="square" lIns="0" tIns="0" rIns="0" bIns="0" rtlCol="0" anchor="ctr"/>
          <a:lstStyle/>
          <a:p>
            <a:pPr indent="0" marL="0">
              <a:lnSpc>
                <a:spcPct val="118000"/>
              </a:lnSpc>
              <a:buNone/>
            </a:pPr>
            <a:r>
              <a:rPr lang="en-US" sz="1400" dirty="0">
                <a:solidFill>
                  <a:srgbClr val="1A1A1A"/>
                </a:solidFill>
                <a:latin typeface="Calibri" pitchFamily="34" charset="0"/>
                <a:ea typeface="Calibri" pitchFamily="34" charset="-122"/>
                <a:cs typeface="Calibri" pitchFamily="34" charset="-120"/>
              </a:rPr>
              <a:t>The thrust is on identifying commercially viable, scalable solar thermal solutions. There is a need to pilot and demonstrate scalable CST heating integrated with existing industrial processes — with appropriate thermal storage and hybrid systems — to reduce fossil-fuel consumption. Pilots must establish technical feasibility, economic viability, scalability and replicability, creating a pathway to commercial deployment and large-scale replacement of fossil-fuel-based industrial heating.</a:t>
            </a:r>
            <a:endParaRPr lang="en-US" sz="1400" dirty="0"/>
          </a:p>
        </p:txBody>
      </p:sp>
      <p:sp>
        <p:nvSpPr>
          <p:cNvPr id="10" name="Shape 8"/>
          <p:cNvSpPr/>
          <p:nvPr/>
        </p:nvSpPr>
        <p:spPr>
          <a:xfrm>
            <a:off x="548640" y="5806440"/>
            <a:ext cx="11091672" cy="621792"/>
          </a:xfrm>
          <a:prstGeom prst="rect">
            <a:avLst>
              <a:gd name="adj" fmla="val 8824"/>
            </a:avLst>
          </a:prstGeom>
          <a:solidFill>
            <a:srgbClr val="DCE9F7"/>
          </a:solidFill>
          <a:ln/>
        </p:spPr>
      </p:sp>
      <p:sp>
        <p:nvSpPr>
          <p:cNvPr id="11" name="Shape 9"/>
          <p:cNvSpPr/>
          <p:nvPr/>
        </p:nvSpPr>
        <p:spPr>
          <a:xfrm>
            <a:off x="548640" y="5806440"/>
            <a:ext cx="1737360" cy="621792"/>
          </a:xfrm>
          <a:prstGeom prst="rect">
            <a:avLst>
              <a:gd name="adj" fmla="val 8824"/>
            </a:avLst>
          </a:prstGeom>
          <a:solidFill>
            <a:srgbClr val="FF8200"/>
          </a:solidFill>
          <a:ln/>
        </p:spPr>
      </p:sp>
      <p:sp>
        <p:nvSpPr>
          <p:cNvPr id="12" name="Shape 10"/>
          <p:cNvSpPr/>
          <p:nvPr/>
        </p:nvSpPr>
        <p:spPr>
          <a:xfrm>
            <a:off x="1371600" y="5806440"/>
            <a:ext cx="914400" cy="621792"/>
          </a:xfrm>
          <a:prstGeom prst="rect">
            <a:avLst/>
          </a:prstGeom>
          <a:solidFill>
            <a:srgbClr val="FF8200"/>
          </a:solidFill>
          <a:ln/>
        </p:spPr>
      </p:sp>
      <p:sp>
        <p:nvSpPr>
          <p:cNvPr id="13" name="Text 11"/>
          <p:cNvSpPr/>
          <p:nvPr/>
        </p:nvSpPr>
        <p:spPr>
          <a:xfrm>
            <a:off x="548640" y="5806440"/>
            <a:ext cx="1737360" cy="621792"/>
          </a:xfrm>
          <a:prstGeom prst="rect">
            <a:avLst/>
          </a:prstGeom>
          <a:noFill/>
          <a:ln/>
        </p:spPr>
        <p:txBody>
          <a:bodyPr wrap="square" lIns="0" tIns="0" rIns="0" bIns="0" rtlCol="0" anchor="ctr"/>
          <a:lstStyle/>
          <a:p>
            <a:pPr algn="ctr" indent="0" marL="0">
              <a:lnSpc>
                <a:spcPct val="100000"/>
              </a:lnSpc>
              <a:buNone/>
            </a:pPr>
            <a:r>
              <a:rPr lang="en-US" sz="1300" b="1" dirty="0">
                <a:solidFill>
                  <a:srgbClr val="FFFFFF"/>
                </a:solidFill>
                <a:latin typeface="Calibri" pitchFamily="34" charset="0"/>
                <a:ea typeface="Calibri" pitchFamily="34" charset="-122"/>
                <a:cs typeface="Calibri" pitchFamily="34" charset="-120"/>
              </a:rPr>
              <a:t>WHY IT</a:t>
            </a:r>
            <a:endParaRPr lang="en-US" sz="1300" dirty="0"/>
          </a:p>
          <a:p>
            <a:pPr algn="ctr" indent="0" marL="0">
              <a:lnSpc>
                <a:spcPct val="100000"/>
              </a:lnSpc>
              <a:buNone/>
            </a:pPr>
            <a:r>
              <a:rPr lang="en-US" sz="1300" b="1" dirty="0">
                <a:solidFill>
                  <a:srgbClr val="FFFFFF"/>
                </a:solidFill>
                <a:latin typeface="Calibri" pitchFamily="34" charset="0"/>
                <a:ea typeface="Calibri" pitchFamily="34" charset="-122"/>
                <a:cs typeface="Calibri" pitchFamily="34" charset="-120"/>
              </a:rPr>
              <a:t>MATTERS</a:t>
            </a:r>
            <a:endParaRPr lang="en-US" sz="1300" dirty="0"/>
          </a:p>
        </p:txBody>
      </p:sp>
      <p:sp>
        <p:nvSpPr>
          <p:cNvPr id="14" name="Text 12"/>
          <p:cNvSpPr/>
          <p:nvPr/>
        </p:nvSpPr>
        <p:spPr>
          <a:xfrm>
            <a:off x="2514600" y="5843016"/>
            <a:ext cx="8942832" cy="548640"/>
          </a:xfrm>
          <a:prstGeom prst="rect">
            <a:avLst/>
          </a:prstGeom>
          <a:noFill/>
          <a:ln/>
        </p:spPr>
        <p:txBody>
          <a:bodyPr wrap="square" lIns="0" tIns="0" rIns="0" bIns="0" rtlCol="0" anchor="ctr"/>
          <a:lstStyle/>
          <a:p>
            <a:pPr indent="0" marL="0">
              <a:lnSpc>
                <a:spcPct val="108000"/>
              </a:lnSpc>
              <a:buNone/>
            </a:pPr>
            <a:r>
              <a:rPr lang="en-US" sz="1400" dirty="0">
                <a:solidFill>
                  <a:srgbClr val="1A1A1A"/>
                </a:solidFill>
                <a:latin typeface="Calibri" pitchFamily="34" charset="0"/>
                <a:ea typeface="Calibri" pitchFamily="34" charset="-122"/>
                <a:cs typeface="Calibri" pitchFamily="34" charset="-120"/>
              </a:rPr>
              <a:t>Note the bar for a successful pilot: it must prove feasibility AND economics AND scalability AND replicability — a technically working pilot alone will not satisfy the problem statement.</a:t>
            </a:r>
            <a:endParaRPr lang="en-US" sz="1400" dirty="0"/>
          </a:p>
        </p:txBody>
      </p:sp>
      <p:sp>
        <p:nvSpPr>
          <p:cNvPr id="15" name="Text 13"/>
          <p:cNvSpPr/>
          <p:nvPr/>
        </p:nvSpPr>
        <p:spPr>
          <a:xfrm>
            <a:off x="457200" y="6537960"/>
            <a:ext cx="8686800" cy="256032"/>
          </a:xfrm>
          <a:prstGeom prst="rect">
            <a:avLst/>
          </a:prstGeom>
          <a:noFill/>
          <a:ln/>
        </p:spPr>
        <p:txBody>
          <a:bodyPr wrap="square" lIns="0" tIns="0" rIns="0" bIns="0" rtlCol="0" anchor="ctr"/>
          <a:lstStyle/>
          <a:p>
            <a:pPr indent="0" marL="0">
              <a:buNone/>
            </a:pPr>
            <a:r>
              <a:rPr lang="en-US" sz="900" i="1" dirty="0">
                <a:solidFill>
                  <a:srgbClr val="5A6472"/>
                </a:solidFill>
                <a:latin typeface="Calibri" pitchFamily="34" charset="0"/>
                <a:ea typeface="Calibri" pitchFamily="34" charset="-122"/>
                <a:cs typeface="Calibri" pitchFamily="34" charset="-120"/>
              </a:rPr>
              <a:t>MNRE Call for Proposals — Concentrating Solar Thermal (CST) Technology for Indian Industry, 2026</a:t>
            </a:r>
            <a:endParaRPr lang="en-US" sz="900" dirty="0"/>
          </a:p>
        </p:txBody>
      </p:sp>
      <p:sp>
        <p:nvSpPr>
          <p:cNvPr id="16" name="Text 14"/>
          <p:cNvSpPr/>
          <p:nvPr/>
        </p:nvSpPr>
        <p:spPr>
          <a:xfrm>
            <a:off x="10085832" y="6537960"/>
            <a:ext cx="1645920" cy="256032"/>
          </a:xfrm>
          <a:prstGeom prst="rect">
            <a:avLst/>
          </a:prstGeom>
          <a:noFill/>
          <a:ln/>
        </p:spPr>
        <p:txBody>
          <a:bodyPr wrap="square" lIns="0" tIns="0" rIns="0" bIns="0" rtlCol="0" anchor="ctr"/>
          <a:lstStyle/>
          <a:p>
            <a:pPr algn="r" indent="0" marL="0">
              <a:buNone/>
            </a:pPr>
            <a:r>
              <a:rPr lang="en-US" sz="900" dirty="0">
                <a:solidFill>
                  <a:srgbClr val="5A6472"/>
                </a:solidFill>
                <a:latin typeface="Calibri" pitchFamily="34" charset="0"/>
                <a:ea typeface="Calibri" pitchFamily="34" charset="-122"/>
                <a:cs typeface="Calibri" pitchFamily="34" charset="-120"/>
              </a:rPr>
              <a:t>Slide 3</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0318B"/>
        </a:solidFill>
      </p:bgPr>
    </p:bg>
    <p:spTree>
      <p:nvGrpSpPr>
        <p:cNvPr id="1" name=""/>
        <p:cNvGrpSpPr/>
        <p:nvPr/>
      </p:nvGrpSpPr>
      <p:grpSpPr>
        <a:xfrm>
          <a:off x="0" y="0"/>
          <a:ext cx="0" cy="0"/>
          <a:chOff x="0" y="0"/>
          <a:chExt cx="0" cy="0"/>
        </a:xfrm>
      </p:grpSpPr>
      <p:sp>
        <p:nvSpPr>
          <p:cNvPr id="2" name="Text 0"/>
          <p:cNvSpPr/>
          <p:nvPr/>
        </p:nvSpPr>
        <p:spPr>
          <a:xfrm>
            <a:off x="548640" y="274320"/>
            <a:ext cx="10515600" cy="548640"/>
          </a:xfrm>
          <a:prstGeom prst="rect">
            <a:avLst/>
          </a:prstGeom>
          <a:noFill/>
          <a:ln/>
        </p:spPr>
        <p:txBody>
          <a:bodyPr wrap="square" lIns="0" tIns="0" rIns="0" bIns="0" rtlCol="0" anchor="ctr"/>
          <a:lstStyle/>
          <a:p>
            <a:pPr indent="0" marL="0">
              <a:buNone/>
            </a:pPr>
            <a:r>
              <a:rPr lang="en-US" sz="2600" b="1" dirty="0">
                <a:solidFill>
                  <a:srgbClr val="FFFFFF"/>
                </a:solidFill>
                <a:latin typeface="Cambria" pitchFamily="34" charset="0"/>
                <a:ea typeface="Cambria" pitchFamily="34" charset="-122"/>
                <a:cs typeface="Cambria" pitchFamily="34" charset="-120"/>
              </a:rPr>
              <a:t>CST Technology Options</a:t>
            </a:r>
            <a:endParaRPr lang="en-US" sz="2600" dirty="0"/>
          </a:p>
        </p:txBody>
      </p:sp>
      <p:sp>
        <p:nvSpPr>
          <p:cNvPr id="3" name="Text 1"/>
          <p:cNvSpPr/>
          <p:nvPr/>
        </p:nvSpPr>
        <p:spPr>
          <a:xfrm>
            <a:off x="548640" y="777240"/>
            <a:ext cx="10515600" cy="320040"/>
          </a:xfrm>
          <a:prstGeom prst="rect">
            <a:avLst/>
          </a:prstGeom>
          <a:noFill/>
          <a:ln/>
        </p:spPr>
        <p:txBody>
          <a:bodyPr wrap="square" lIns="0" tIns="0" rIns="0" bIns="0" rtlCol="0" anchor="ctr"/>
          <a:lstStyle/>
          <a:p>
            <a:pPr indent="0" marL="0">
              <a:buNone/>
            </a:pPr>
            <a:r>
              <a:rPr lang="en-US" sz="1400" i="1" dirty="0">
                <a:solidFill>
                  <a:srgbClr val="DCE9F7"/>
                </a:solidFill>
                <a:latin typeface="Calibri" pitchFamily="34" charset="0"/>
                <a:ea typeface="Calibri" pitchFamily="34" charset="-122"/>
                <a:cs typeface="Calibri" pitchFamily="34" charset="-120"/>
              </a:rPr>
              <a:t>Indicative temperature ranges — not exhaustive</a:t>
            </a:r>
            <a:endParaRPr lang="en-US" sz="1400" dirty="0"/>
          </a:p>
        </p:txBody>
      </p:sp>
      <p:sp>
        <p:nvSpPr>
          <p:cNvPr id="4" name="Shape 2"/>
          <p:cNvSpPr/>
          <p:nvPr/>
        </p:nvSpPr>
        <p:spPr>
          <a:xfrm>
            <a:off x="548640" y="1234440"/>
            <a:ext cx="5394960" cy="1362456"/>
          </a:xfrm>
          <a:prstGeom prst="rect">
            <a:avLst>
              <a:gd name="adj" fmla="val 4027"/>
            </a:avLst>
          </a:prstGeom>
          <a:solidFill>
            <a:srgbClr val="0F4098"/>
          </a:solidFill>
          <a:ln/>
        </p:spPr>
      </p:sp>
      <p:sp>
        <p:nvSpPr>
          <p:cNvPr id="5" name="Text 3"/>
          <p:cNvSpPr/>
          <p:nvPr/>
        </p:nvSpPr>
        <p:spPr>
          <a:xfrm>
            <a:off x="749808" y="1325880"/>
            <a:ext cx="3931920" cy="320040"/>
          </a:xfrm>
          <a:prstGeom prst="rect">
            <a:avLst/>
          </a:prstGeom>
          <a:noFill/>
          <a:ln/>
        </p:spPr>
        <p:txBody>
          <a:bodyPr wrap="square" lIns="0" tIns="0" rIns="0" bIns="0" rtlCol="0" anchor="ctr"/>
          <a:lstStyle/>
          <a:p>
            <a:pPr indent="0" marL="0">
              <a:buNone/>
            </a:pPr>
            <a:r>
              <a:rPr lang="en-US" sz="1500" b="1" dirty="0">
                <a:solidFill>
                  <a:srgbClr val="FFFFFF"/>
                </a:solidFill>
                <a:latin typeface="Calibri" pitchFamily="34" charset="0"/>
                <a:ea typeface="Calibri" pitchFamily="34" charset="-122"/>
                <a:cs typeface="Calibri" pitchFamily="34" charset="-120"/>
              </a:rPr>
              <a:t>Parabolic Trough</a:t>
            </a:r>
            <a:endParaRPr lang="en-US" sz="1500" dirty="0"/>
          </a:p>
        </p:txBody>
      </p:sp>
      <p:sp>
        <p:nvSpPr>
          <p:cNvPr id="6" name="Shape 4"/>
          <p:cNvSpPr/>
          <p:nvPr/>
        </p:nvSpPr>
        <p:spPr>
          <a:xfrm>
            <a:off x="4526280" y="1307592"/>
            <a:ext cx="1234440" cy="365760"/>
          </a:xfrm>
          <a:prstGeom prst="rect">
            <a:avLst>
              <a:gd name="adj" fmla="val 15000"/>
            </a:avLst>
          </a:prstGeom>
          <a:solidFill>
            <a:srgbClr val="FF8200"/>
          </a:solidFill>
          <a:ln/>
        </p:spPr>
      </p:sp>
      <p:sp>
        <p:nvSpPr>
          <p:cNvPr id="7" name="Text 5"/>
          <p:cNvSpPr/>
          <p:nvPr/>
        </p:nvSpPr>
        <p:spPr>
          <a:xfrm>
            <a:off x="4526280" y="1307592"/>
            <a:ext cx="1234440" cy="365760"/>
          </a:xfrm>
          <a:prstGeom prst="rect">
            <a:avLst/>
          </a:prstGeom>
          <a:noFill/>
          <a:ln/>
        </p:spPr>
        <p:txBody>
          <a:bodyPr wrap="square" lIns="0" tIns="0" rIns="0" bIns="0" rtlCol="0" anchor="ctr"/>
          <a:lstStyle/>
          <a:p>
            <a:pPr algn="ctr" indent="0" marL="0">
              <a:buNone/>
            </a:pPr>
            <a:r>
              <a:rPr lang="en-US" sz="1250" b="1" dirty="0">
                <a:solidFill>
                  <a:srgbClr val="00318B"/>
                </a:solidFill>
                <a:latin typeface="Calibri" pitchFamily="34" charset="0"/>
                <a:ea typeface="Calibri" pitchFamily="34" charset="-122"/>
                <a:cs typeface="Calibri" pitchFamily="34" charset="-120"/>
              </a:rPr>
              <a:t>60–400°C</a:t>
            </a:r>
            <a:endParaRPr lang="en-US" sz="1250" dirty="0"/>
          </a:p>
        </p:txBody>
      </p:sp>
      <p:sp>
        <p:nvSpPr>
          <p:cNvPr id="8" name="Text 6"/>
          <p:cNvSpPr/>
          <p:nvPr/>
        </p:nvSpPr>
        <p:spPr>
          <a:xfrm>
            <a:off x="749808" y="1709928"/>
            <a:ext cx="4992624" cy="886968"/>
          </a:xfrm>
          <a:prstGeom prst="rect">
            <a:avLst/>
          </a:prstGeom>
          <a:noFill/>
          <a:ln/>
        </p:spPr>
        <p:txBody>
          <a:bodyPr wrap="square" lIns="0" tIns="0" rIns="0" bIns="0" rtlCol="0" anchor="t"/>
          <a:lstStyle/>
          <a:p>
            <a:pPr indent="0" marL="0">
              <a:lnSpc>
                <a:spcPct val="110000"/>
              </a:lnSpc>
              <a:buNone/>
            </a:pPr>
            <a:r>
              <a:rPr lang="en-US" sz="1300" dirty="0">
                <a:solidFill>
                  <a:srgbClr val="DCE9F7"/>
                </a:solidFill>
                <a:latin typeface="Calibri" pitchFamily="34" charset="0"/>
                <a:ea typeface="Calibri" pitchFamily="34" charset="-122"/>
                <a:cs typeface="Calibri" pitchFamily="34" charset="-120"/>
              </a:rPr>
              <a:t>Widely used for process heating and solar-thermal power generation</a:t>
            </a:r>
            <a:endParaRPr lang="en-US" sz="1300" dirty="0"/>
          </a:p>
        </p:txBody>
      </p:sp>
      <p:sp>
        <p:nvSpPr>
          <p:cNvPr id="9" name="Shape 7"/>
          <p:cNvSpPr/>
          <p:nvPr/>
        </p:nvSpPr>
        <p:spPr>
          <a:xfrm>
            <a:off x="548640" y="2743200"/>
            <a:ext cx="5394960" cy="1362456"/>
          </a:xfrm>
          <a:prstGeom prst="rect">
            <a:avLst>
              <a:gd name="adj" fmla="val 4027"/>
            </a:avLst>
          </a:prstGeom>
          <a:solidFill>
            <a:srgbClr val="0F4098"/>
          </a:solidFill>
          <a:ln/>
        </p:spPr>
      </p:sp>
      <p:sp>
        <p:nvSpPr>
          <p:cNvPr id="10" name="Text 8"/>
          <p:cNvSpPr/>
          <p:nvPr/>
        </p:nvSpPr>
        <p:spPr>
          <a:xfrm>
            <a:off x="749808" y="2834640"/>
            <a:ext cx="3931920" cy="320040"/>
          </a:xfrm>
          <a:prstGeom prst="rect">
            <a:avLst/>
          </a:prstGeom>
          <a:noFill/>
          <a:ln/>
        </p:spPr>
        <p:txBody>
          <a:bodyPr wrap="square" lIns="0" tIns="0" rIns="0" bIns="0" rtlCol="0" anchor="ctr"/>
          <a:lstStyle/>
          <a:p>
            <a:pPr indent="0" marL="0">
              <a:buNone/>
            </a:pPr>
            <a:r>
              <a:rPr lang="en-US" sz="1500" b="1" dirty="0">
                <a:solidFill>
                  <a:srgbClr val="FFFFFF"/>
                </a:solidFill>
                <a:latin typeface="Calibri" pitchFamily="34" charset="0"/>
                <a:ea typeface="Calibri" pitchFamily="34" charset="-122"/>
                <a:cs typeface="Calibri" pitchFamily="34" charset="-120"/>
              </a:rPr>
              <a:t>Linear Fresnel (LFR)</a:t>
            </a:r>
            <a:endParaRPr lang="en-US" sz="1500" dirty="0"/>
          </a:p>
        </p:txBody>
      </p:sp>
      <p:sp>
        <p:nvSpPr>
          <p:cNvPr id="11" name="Shape 9"/>
          <p:cNvSpPr/>
          <p:nvPr/>
        </p:nvSpPr>
        <p:spPr>
          <a:xfrm>
            <a:off x="4526280" y="2816352"/>
            <a:ext cx="1234440" cy="365760"/>
          </a:xfrm>
          <a:prstGeom prst="rect">
            <a:avLst>
              <a:gd name="adj" fmla="val 15000"/>
            </a:avLst>
          </a:prstGeom>
          <a:solidFill>
            <a:srgbClr val="FF8200"/>
          </a:solidFill>
          <a:ln/>
        </p:spPr>
      </p:sp>
      <p:sp>
        <p:nvSpPr>
          <p:cNvPr id="12" name="Text 10"/>
          <p:cNvSpPr/>
          <p:nvPr/>
        </p:nvSpPr>
        <p:spPr>
          <a:xfrm>
            <a:off x="4526280" y="2816352"/>
            <a:ext cx="1234440" cy="365760"/>
          </a:xfrm>
          <a:prstGeom prst="rect">
            <a:avLst/>
          </a:prstGeom>
          <a:noFill/>
          <a:ln/>
        </p:spPr>
        <p:txBody>
          <a:bodyPr wrap="square" lIns="0" tIns="0" rIns="0" bIns="0" rtlCol="0" anchor="ctr"/>
          <a:lstStyle/>
          <a:p>
            <a:pPr algn="ctr" indent="0" marL="0">
              <a:buNone/>
            </a:pPr>
            <a:r>
              <a:rPr lang="en-US" sz="1250" b="1" dirty="0">
                <a:solidFill>
                  <a:srgbClr val="00318B"/>
                </a:solidFill>
                <a:latin typeface="Calibri" pitchFamily="34" charset="0"/>
                <a:ea typeface="Calibri" pitchFamily="34" charset="-122"/>
                <a:cs typeface="Calibri" pitchFamily="34" charset="-120"/>
              </a:rPr>
              <a:t>60–250°C</a:t>
            </a:r>
            <a:endParaRPr lang="en-US" sz="1250" dirty="0"/>
          </a:p>
        </p:txBody>
      </p:sp>
      <p:sp>
        <p:nvSpPr>
          <p:cNvPr id="13" name="Text 11"/>
          <p:cNvSpPr/>
          <p:nvPr/>
        </p:nvSpPr>
        <p:spPr>
          <a:xfrm>
            <a:off x="749808" y="3218688"/>
            <a:ext cx="4992624" cy="886968"/>
          </a:xfrm>
          <a:prstGeom prst="rect">
            <a:avLst/>
          </a:prstGeom>
          <a:noFill/>
          <a:ln/>
        </p:spPr>
        <p:txBody>
          <a:bodyPr wrap="square" lIns="0" tIns="0" rIns="0" bIns="0" rtlCol="0" anchor="t"/>
          <a:lstStyle/>
          <a:p>
            <a:pPr indent="0" marL="0">
              <a:lnSpc>
                <a:spcPct val="110000"/>
              </a:lnSpc>
              <a:buNone/>
            </a:pPr>
            <a:r>
              <a:rPr lang="en-US" sz="1300" dirty="0">
                <a:solidFill>
                  <a:srgbClr val="DCE9F7"/>
                </a:solidFill>
                <a:latin typeface="Calibri" pitchFamily="34" charset="0"/>
                <a:ea typeface="Calibri" pitchFamily="34" charset="-122"/>
                <a:cs typeface="Calibri" pitchFamily="34" charset="-120"/>
              </a:rPr>
              <a:t>Suitable for direct steam generation; process heating and power</a:t>
            </a:r>
            <a:endParaRPr lang="en-US" sz="1300" dirty="0"/>
          </a:p>
        </p:txBody>
      </p:sp>
      <p:sp>
        <p:nvSpPr>
          <p:cNvPr id="14" name="Shape 12"/>
          <p:cNvSpPr/>
          <p:nvPr/>
        </p:nvSpPr>
        <p:spPr>
          <a:xfrm>
            <a:off x="548640" y="4251960"/>
            <a:ext cx="5394960" cy="1362456"/>
          </a:xfrm>
          <a:prstGeom prst="rect">
            <a:avLst>
              <a:gd name="adj" fmla="val 4027"/>
            </a:avLst>
          </a:prstGeom>
          <a:solidFill>
            <a:srgbClr val="0F4098"/>
          </a:solidFill>
          <a:ln/>
        </p:spPr>
      </p:sp>
      <p:sp>
        <p:nvSpPr>
          <p:cNvPr id="15" name="Text 13"/>
          <p:cNvSpPr/>
          <p:nvPr/>
        </p:nvSpPr>
        <p:spPr>
          <a:xfrm>
            <a:off x="749808" y="4343400"/>
            <a:ext cx="3931920" cy="320040"/>
          </a:xfrm>
          <a:prstGeom prst="rect">
            <a:avLst/>
          </a:prstGeom>
          <a:noFill/>
          <a:ln/>
        </p:spPr>
        <p:txBody>
          <a:bodyPr wrap="square" lIns="0" tIns="0" rIns="0" bIns="0" rtlCol="0" anchor="ctr"/>
          <a:lstStyle/>
          <a:p>
            <a:pPr indent="0" marL="0">
              <a:buNone/>
            </a:pPr>
            <a:r>
              <a:rPr lang="en-US" sz="1500" b="1" dirty="0">
                <a:solidFill>
                  <a:srgbClr val="FFFFFF"/>
                </a:solidFill>
                <a:latin typeface="Calibri" pitchFamily="34" charset="0"/>
                <a:ea typeface="Calibri" pitchFamily="34" charset="-122"/>
                <a:cs typeface="Calibri" pitchFamily="34" charset="-120"/>
              </a:rPr>
              <a:t>Parabolic Dish</a:t>
            </a:r>
            <a:endParaRPr lang="en-US" sz="1500" dirty="0"/>
          </a:p>
        </p:txBody>
      </p:sp>
      <p:sp>
        <p:nvSpPr>
          <p:cNvPr id="16" name="Shape 14"/>
          <p:cNvSpPr/>
          <p:nvPr/>
        </p:nvSpPr>
        <p:spPr>
          <a:xfrm>
            <a:off x="4526280" y="4325112"/>
            <a:ext cx="1234440" cy="365760"/>
          </a:xfrm>
          <a:prstGeom prst="rect">
            <a:avLst>
              <a:gd name="adj" fmla="val 15000"/>
            </a:avLst>
          </a:prstGeom>
          <a:solidFill>
            <a:srgbClr val="FF8200"/>
          </a:solidFill>
          <a:ln/>
        </p:spPr>
      </p:sp>
      <p:sp>
        <p:nvSpPr>
          <p:cNvPr id="17" name="Text 15"/>
          <p:cNvSpPr/>
          <p:nvPr/>
        </p:nvSpPr>
        <p:spPr>
          <a:xfrm>
            <a:off x="4526280" y="4325112"/>
            <a:ext cx="1234440" cy="365760"/>
          </a:xfrm>
          <a:prstGeom prst="rect">
            <a:avLst/>
          </a:prstGeom>
          <a:noFill/>
          <a:ln/>
        </p:spPr>
        <p:txBody>
          <a:bodyPr wrap="square" lIns="0" tIns="0" rIns="0" bIns="0" rtlCol="0" anchor="ctr"/>
          <a:lstStyle/>
          <a:p>
            <a:pPr algn="ctr" indent="0" marL="0">
              <a:buNone/>
            </a:pPr>
            <a:r>
              <a:rPr lang="en-US" sz="1250" b="1" dirty="0">
                <a:solidFill>
                  <a:srgbClr val="00318B"/>
                </a:solidFill>
                <a:latin typeface="Calibri" pitchFamily="34" charset="0"/>
                <a:ea typeface="Calibri" pitchFamily="34" charset="-122"/>
                <a:cs typeface="Calibri" pitchFamily="34" charset="-120"/>
              </a:rPr>
              <a:t>100–500°C</a:t>
            </a:r>
            <a:endParaRPr lang="en-US" sz="1250" dirty="0"/>
          </a:p>
        </p:txBody>
      </p:sp>
      <p:sp>
        <p:nvSpPr>
          <p:cNvPr id="18" name="Text 16"/>
          <p:cNvSpPr/>
          <p:nvPr/>
        </p:nvSpPr>
        <p:spPr>
          <a:xfrm>
            <a:off x="749808" y="4727448"/>
            <a:ext cx="4992624" cy="886968"/>
          </a:xfrm>
          <a:prstGeom prst="rect">
            <a:avLst/>
          </a:prstGeom>
          <a:noFill/>
          <a:ln/>
        </p:spPr>
        <p:txBody>
          <a:bodyPr wrap="square" lIns="0" tIns="0" rIns="0" bIns="0" rtlCol="0" anchor="t"/>
          <a:lstStyle/>
          <a:p>
            <a:pPr indent="0" marL="0">
              <a:lnSpc>
                <a:spcPct val="110000"/>
              </a:lnSpc>
              <a:buNone/>
            </a:pPr>
            <a:r>
              <a:rPr lang="en-US" sz="1300" dirty="0">
                <a:solidFill>
                  <a:srgbClr val="DCE9F7"/>
                </a:solidFill>
                <a:latin typeface="Calibri" pitchFamily="34" charset="0"/>
                <a:ea typeface="Calibri" pitchFamily="34" charset="-122"/>
                <a:cs typeface="Calibri" pitchFamily="34" charset="-120"/>
              </a:rPr>
              <a:t>Low-temp variants for process heat; Stirling-engine power at higher temps</a:t>
            </a:r>
            <a:endParaRPr lang="en-US" sz="1300" dirty="0"/>
          </a:p>
        </p:txBody>
      </p:sp>
      <p:sp>
        <p:nvSpPr>
          <p:cNvPr id="19" name="Shape 17"/>
          <p:cNvSpPr/>
          <p:nvPr/>
        </p:nvSpPr>
        <p:spPr>
          <a:xfrm>
            <a:off x="6245352" y="1234440"/>
            <a:ext cx="5394960" cy="1362456"/>
          </a:xfrm>
          <a:prstGeom prst="rect">
            <a:avLst>
              <a:gd name="adj" fmla="val 4027"/>
            </a:avLst>
          </a:prstGeom>
          <a:solidFill>
            <a:srgbClr val="0F4098"/>
          </a:solidFill>
          <a:ln/>
        </p:spPr>
      </p:sp>
      <p:sp>
        <p:nvSpPr>
          <p:cNvPr id="20" name="Text 18"/>
          <p:cNvSpPr/>
          <p:nvPr/>
        </p:nvSpPr>
        <p:spPr>
          <a:xfrm>
            <a:off x="6446520" y="1325880"/>
            <a:ext cx="3931920" cy="320040"/>
          </a:xfrm>
          <a:prstGeom prst="rect">
            <a:avLst/>
          </a:prstGeom>
          <a:noFill/>
          <a:ln/>
        </p:spPr>
        <p:txBody>
          <a:bodyPr wrap="square" lIns="0" tIns="0" rIns="0" bIns="0" rtlCol="0" anchor="ctr"/>
          <a:lstStyle/>
          <a:p>
            <a:pPr indent="0" marL="0">
              <a:buNone/>
            </a:pPr>
            <a:r>
              <a:rPr lang="en-US" sz="1500" b="1" dirty="0">
                <a:solidFill>
                  <a:srgbClr val="FFFFFF"/>
                </a:solidFill>
                <a:latin typeface="Calibri" pitchFamily="34" charset="0"/>
                <a:ea typeface="Calibri" pitchFamily="34" charset="-122"/>
                <a:cs typeface="Calibri" pitchFamily="34" charset="-120"/>
              </a:rPr>
              <a:t>Power Tower</a:t>
            </a:r>
            <a:endParaRPr lang="en-US" sz="1500" dirty="0"/>
          </a:p>
        </p:txBody>
      </p:sp>
      <p:sp>
        <p:nvSpPr>
          <p:cNvPr id="21" name="Shape 19"/>
          <p:cNvSpPr/>
          <p:nvPr/>
        </p:nvSpPr>
        <p:spPr>
          <a:xfrm>
            <a:off x="10222992" y="1307592"/>
            <a:ext cx="1234440" cy="365760"/>
          </a:xfrm>
          <a:prstGeom prst="rect">
            <a:avLst>
              <a:gd name="adj" fmla="val 15000"/>
            </a:avLst>
          </a:prstGeom>
          <a:solidFill>
            <a:srgbClr val="FF8200"/>
          </a:solidFill>
          <a:ln/>
        </p:spPr>
      </p:sp>
      <p:sp>
        <p:nvSpPr>
          <p:cNvPr id="22" name="Text 20"/>
          <p:cNvSpPr/>
          <p:nvPr/>
        </p:nvSpPr>
        <p:spPr>
          <a:xfrm>
            <a:off x="10222992" y="1307592"/>
            <a:ext cx="1234440" cy="365760"/>
          </a:xfrm>
          <a:prstGeom prst="rect">
            <a:avLst/>
          </a:prstGeom>
          <a:noFill/>
          <a:ln/>
        </p:spPr>
        <p:txBody>
          <a:bodyPr wrap="square" lIns="0" tIns="0" rIns="0" bIns="0" rtlCol="0" anchor="ctr"/>
          <a:lstStyle/>
          <a:p>
            <a:pPr algn="ctr" indent="0" marL="0">
              <a:buNone/>
            </a:pPr>
            <a:r>
              <a:rPr lang="en-US" sz="1250" b="1" dirty="0">
                <a:solidFill>
                  <a:srgbClr val="00318B"/>
                </a:solidFill>
                <a:latin typeface="Calibri" pitchFamily="34" charset="0"/>
                <a:ea typeface="Calibri" pitchFamily="34" charset="-122"/>
                <a:cs typeface="Calibri" pitchFamily="34" charset="-120"/>
              </a:rPr>
              <a:t>150–600°C</a:t>
            </a:r>
            <a:endParaRPr lang="en-US" sz="1250" dirty="0"/>
          </a:p>
        </p:txBody>
      </p:sp>
      <p:sp>
        <p:nvSpPr>
          <p:cNvPr id="23" name="Text 21"/>
          <p:cNvSpPr/>
          <p:nvPr/>
        </p:nvSpPr>
        <p:spPr>
          <a:xfrm>
            <a:off x="6446520" y="1709928"/>
            <a:ext cx="4992624" cy="886968"/>
          </a:xfrm>
          <a:prstGeom prst="rect">
            <a:avLst/>
          </a:prstGeom>
          <a:noFill/>
          <a:ln/>
        </p:spPr>
        <p:txBody>
          <a:bodyPr wrap="square" lIns="0" tIns="0" rIns="0" bIns="0" rtlCol="0" anchor="t"/>
          <a:lstStyle/>
          <a:p>
            <a:pPr indent="0" marL="0">
              <a:lnSpc>
                <a:spcPct val="110000"/>
              </a:lnSpc>
              <a:buNone/>
            </a:pPr>
            <a:r>
              <a:rPr lang="en-US" sz="1300" dirty="0">
                <a:solidFill>
                  <a:srgbClr val="DCE9F7"/>
                </a:solidFill>
                <a:latin typeface="Calibri" pitchFamily="34" charset="0"/>
                <a:ea typeface="Calibri" pitchFamily="34" charset="-122"/>
                <a:cs typeface="Calibri" pitchFamily="34" charset="-120"/>
              </a:rPr>
              <a:t>Mainly used for power generation; even higher temperatures possible</a:t>
            </a:r>
            <a:endParaRPr lang="en-US" sz="1300" dirty="0"/>
          </a:p>
        </p:txBody>
      </p:sp>
      <p:sp>
        <p:nvSpPr>
          <p:cNvPr id="24" name="Shape 22"/>
          <p:cNvSpPr/>
          <p:nvPr/>
        </p:nvSpPr>
        <p:spPr>
          <a:xfrm>
            <a:off x="6245352" y="2743200"/>
            <a:ext cx="5394960" cy="1362456"/>
          </a:xfrm>
          <a:prstGeom prst="rect">
            <a:avLst>
              <a:gd name="adj" fmla="val 4027"/>
            </a:avLst>
          </a:prstGeom>
          <a:solidFill>
            <a:srgbClr val="0F4098"/>
          </a:solidFill>
          <a:ln/>
        </p:spPr>
      </p:sp>
      <p:sp>
        <p:nvSpPr>
          <p:cNvPr id="25" name="Text 23"/>
          <p:cNvSpPr/>
          <p:nvPr/>
        </p:nvSpPr>
        <p:spPr>
          <a:xfrm>
            <a:off x="6446520" y="2834640"/>
            <a:ext cx="3931920" cy="320040"/>
          </a:xfrm>
          <a:prstGeom prst="rect">
            <a:avLst/>
          </a:prstGeom>
          <a:noFill/>
          <a:ln/>
        </p:spPr>
        <p:txBody>
          <a:bodyPr wrap="square" lIns="0" tIns="0" rIns="0" bIns="0" rtlCol="0" anchor="ctr"/>
          <a:lstStyle/>
          <a:p>
            <a:pPr indent="0" marL="0">
              <a:buNone/>
            </a:pPr>
            <a:r>
              <a:rPr lang="en-US" sz="1500" b="1" dirty="0">
                <a:solidFill>
                  <a:srgbClr val="FFFFFF"/>
                </a:solidFill>
                <a:latin typeface="Calibri" pitchFamily="34" charset="0"/>
                <a:ea typeface="Calibri" pitchFamily="34" charset="-122"/>
                <a:cs typeface="Calibri" pitchFamily="34" charset="-120"/>
              </a:rPr>
              <a:t>PV + Heat Pump</a:t>
            </a:r>
            <a:endParaRPr lang="en-US" sz="1500" dirty="0"/>
          </a:p>
        </p:txBody>
      </p:sp>
      <p:sp>
        <p:nvSpPr>
          <p:cNvPr id="26" name="Shape 24"/>
          <p:cNvSpPr/>
          <p:nvPr/>
        </p:nvSpPr>
        <p:spPr>
          <a:xfrm>
            <a:off x="10222992" y="2816352"/>
            <a:ext cx="1234440" cy="365760"/>
          </a:xfrm>
          <a:prstGeom prst="rect">
            <a:avLst>
              <a:gd name="adj" fmla="val 15000"/>
            </a:avLst>
          </a:prstGeom>
          <a:solidFill>
            <a:srgbClr val="FF8200"/>
          </a:solidFill>
          <a:ln/>
        </p:spPr>
      </p:sp>
      <p:sp>
        <p:nvSpPr>
          <p:cNvPr id="27" name="Text 25"/>
          <p:cNvSpPr/>
          <p:nvPr/>
        </p:nvSpPr>
        <p:spPr>
          <a:xfrm>
            <a:off x="10222992" y="2816352"/>
            <a:ext cx="1234440" cy="365760"/>
          </a:xfrm>
          <a:prstGeom prst="rect">
            <a:avLst/>
          </a:prstGeom>
          <a:noFill/>
          <a:ln/>
        </p:spPr>
        <p:txBody>
          <a:bodyPr wrap="square" lIns="0" tIns="0" rIns="0" bIns="0" rtlCol="0" anchor="ctr"/>
          <a:lstStyle/>
          <a:p>
            <a:pPr algn="ctr" indent="0" marL="0">
              <a:buNone/>
            </a:pPr>
            <a:r>
              <a:rPr lang="en-US" sz="1250" b="1" dirty="0">
                <a:solidFill>
                  <a:srgbClr val="00318B"/>
                </a:solidFill>
                <a:latin typeface="Calibri" pitchFamily="34" charset="0"/>
                <a:ea typeface="Calibri" pitchFamily="34" charset="-122"/>
                <a:cs typeface="Calibri" pitchFamily="34" charset="-120"/>
              </a:rPr>
              <a:t>Up to 90°C+</a:t>
            </a:r>
            <a:endParaRPr lang="en-US" sz="1250" dirty="0"/>
          </a:p>
        </p:txBody>
      </p:sp>
      <p:sp>
        <p:nvSpPr>
          <p:cNvPr id="28" name="Text 26"/>
          <p:cNvSpPr/>
          <p:nvPr/>
        </p:nvSpPr>
        <p:spPr>
          <a:xfrm>
            <a:off x="6446520" y="3218688"/>
            <a:ext cx="4992624" cy="886968"/>
          </a:xfrm>
          <a:prstGeom prst="rect">
            <a:avLst/>
          </a:prstGeom>
          <a:noFill/>
          <a:ln/>
        </p:spPr>
        <p:txBody>
          <a:bodyPr wrap="square" lIns="0" tIns="0" rIns="0" bIns="0" rtlCol="0" anchor="t"/>
          <a:lstStyle/>
          <a:p>
            <a:pPr indent="0" marL="0">
              <a:lnSpc>
                <a:spcPct val="110000"/>
              </a:lnSpc>
              <a:buNone/>
            </a:pPr>
            <a:r>
              <a:rPr lang="en-US" sz="1300" dirty="0">
                <a:solidFill>
                  <a:srgbClr val="DCE9F7"/>
                </a:solidFill>
                <a:latin typeface="Calibri" pitchFamily="34" charset="0"/>
                <a:ea typeface="Calibri" pitchFamily="34" charset="-122"/>
                <a:cs typeface="Calibri" pitchFamily="34" charset="-120"/>
              </a:rPr>
              <a:t>PV electricity powers heat pumps for hot water and low/medium heat</a:t>
            </a:r>
            <a:endParaRPr lang="en-US" sz="1300" dirty="0"/>
          </a:p>
        </p:txBody>
      </p:sp>
      <p:sp>
        <p:nvSpPr>
          <p:cNvPr id="29" name="Shape 27"/>
          <p:cNvSpPr/>
          <p:nvPr/>
        </p:nvSpPr>
        <p:spPr>
          <a:xfrm>
            <a:off x="6245352" y="4251960"/>
            <a:ext cx="5394960" cy="1362456"/>
          </a:xfrm>
          <a:prstGeom prst="rect">
            <a:avLst>
              <a:gd name="adj" fmla="val 4027"/>
            </a:avLst>
          </a:prstGeom>
          <a:solidFill>
            <a:srgbClr val="0F4098"/>
          </a:solidFill>
          <a:ln/>
        </p:spPr>
      </p:sp>
      <p:sp>
        <p:nvSpPr>
          <p:cNvPr id="30" name="Text 28"/>
          <p:cNvSpPr/>
          <p:nvPr/>
        </p:nvSpPr>
        <p:spPr>
          <a:xfrm>
            <a:off x="6446520" y="4343400"/>
            <a:ext cx="3931920" cy="320040"/>
          </a:xfrm>
          <a:prstGeom prst="rect">
            <a:avLst/>
          </a:prstGeom>
          <a:noFill/>
          <a:ln/>
        </p:spPr>
        <p:txBody>
          <a:bodyPr wrap="square" lIns="0" tIns="0" rIns="0" bIns="0" rtlCol="0" anchor="ctr"/>
          <a:lstStyle/>
          <a:p>
            <a:pPr indent="0" marL="0">
              <a:buNone/>
            </a:pPr>
            <a:r>
              <a:rPr lang="en-US" sz="1500" b="1" dirty="0">
                <a:solidFill>
                  <a:srgbClr val="FFFFFF"/>
                </a:solidFill>
                <a:latin typeface="Calibri" pitchFamily="34" charset="0"/>
                <a:ea typeface="Calibri" pitchFamily="34" charset="-122"/>
                <a:cs typeface="Calibri" pitchFamily="34" charset="-120"/>
              </a:rPr>
              <a:t>CST with TES</a:t>
            </a:r>
            <a:endParaRPr lang="en-US" sz="1500" dirty="0"/>
          </a:p>
        </p:txBody>
      </p:sp>
      <p:sp>
        <p:nvSpPr>
          <p:cNvPr id="31" name="Shape 29"/>
          <p:cNvSpPr/>
          <p:nvPr/>
        </p:nvSpPr>
        <p:spPr>
          <a:xfrm>
            <a:off x="10222992" y="4325112"/>
            <a:ext cx="1234440" cy="365760"/>
          </a:xfrm>
          <a:prstGeom prst="rect">
            <a:avLst>
              <a:gd name="adj" fmla="val 15000"/>
            </a:avLst>
          </a:prstGeom>
          <a:solidFill>
            <a:srgbClr val="FF8200"/>
          </a:solidFill>
          <a:ln/>
        </p:spPr>
      </p:sp>
      <p:sp>
        <p:nvSpPr>
          <p:cNvPr id="32" name="Text 30"/>
          <p:cNvSpPr/>
          <p:nvPr/>
        </p:nvSpPr>
        <p:spPr>
          <a:xfrm>
            <a:off x="10222992" y="4325112"/>
            <a:ext cx="1234440" cy="365760"/>
          </a:xfrm>
          <a:prstGeom prst="rect">
            <a:avLst/>
          </a:prstGeom>
          <a:noFill/>
          <a:ln/>
        </p:spPr>
        <p:txBody>
          <a:bodyPr wrap="square" lIns="0" tIns="0" rIns="0" bIns="0" rtlCol="0" anchor="ctr"/>
          <a:lstStyle/>
          <a:p>
            <a:pPr algn="ctr" indent="0" marL="0">
              <a:buNone/>
            </a:pPr>
            <a:r>
              <a:rPr lang="en-US" sz="1250" b="1" dirty="0">
                <a:solidFill>
                  <a:srgbClr val="00318B"/>
                </a:solidFill>
                <a:latin typeface="Calibri" pitchFamily="34" charset="0"/>
                <a:ea typeface="Calibri" pitchFamily="34" charset="-122"/>
                <a:cs typeface="Calibri" pitchFamily="34" charset="-120"/>
              </a:rPr>
              <a:t>Continuous heat</a:t>
            </a:r>
            <a:endParaRPr lang="en-US" sz="1250" dirty="0"/>
          </a:p>
        </p:txBody>
      </p:sp>
      <p:sp>
        <p:nvSpPr>
          <p:cNvPr id="33" name="Text 31"/>
          <p:cNvSpPr/>
          <p:nvPr/>
        </p:nvSpPr>
        <p:spPr>
          <a:xfrm>
            <a:off x="6446520" y="4727448"/>
            <a:ext cx="4992624" cy="886968"/>
          </a:xfrm>
          <a:prstGeom prst="rect">
            <a:avLst/>
          </a:prstGeom>
          <a:noFill/>
          <a:ln/>
        </p:spPr>
        <p:txBody>
          <a:bodyPr wrap="square" lIns="0" tIns="0" rIns="0" bIns="0" rtlCol="0" anchor="t"/>
          <a:lstStyle/>
          <a:p>
            <a:pPr indent="0" marL="0">
              <a:lnSpc>
                <a:spcPct val="110000"/>
              </a:lnSpc>
              <a:buNone/>
            </a:pPr>
            <a:r>
              <a:rPr lang="en-US" sz="1300" dirty="0">
                <a:solidFill>
                  <a:srgbClr val="DCE9F7"/>
                </a:solidFill>
                <a:latin typeface="Calibri" pitchFamily="34" charset="0"/>
                <a:ea typeface="Calibri" pitchFamily="34" charset="-122"/>
                <a:cs typeface="Calibri" pitchFamily="34" charset="-120"/>
              </a:rPr>
              <a:t>Thermal Energy Storage delivers process heat during non-sunshine hours</a:t>
            </a:r>
            <a:endParaRPr lang="en-US" sz="1300" dirty="0"/>
          </a:p>
        </p:txBody>
      </p:sp>
      <p:sp>
        <p:nvSpPr>
          <p:cNvPr id="34" name="Shape 32"/>
          <p:cNvSpPr/>
          <p:nvPr/>
        </p:nvSpPr>
        <p:spPr>
          <a:xfrm>
            <a:off x="548640" y="5806440"/>
            <a:ext cx="11091672" cy="621792"/>
          </a:xfrm>
          <a:prstGeom prst="rect">
            <a:avLst>
              <a:gd name="adj" fmla="val 8824"/>
            </a:avLst>
          </a:prstGeom>
          <a:solidFill>
            <a:srgbClr val="0B3576"/>
          </a:solidFill>
          <a:ln/>
        </p:spPr>
      </p:sp>
      <p:sp>
        <p:nvSpPr>
          <p:cNvPr id="35" name="Shape 33"/>
          <p:cNvSpPr/>
          <p:nvPr/>
        </p:nvSpPr>
        <p:spPr>
          <a:xfrm>
            <a:off x="548640" y="5806440"/>
            <a:ext cx="1737360" cy="621792"/>
          </a:xfrm>
          <a:prstGeom prst="rect">
            <a:avLst>
              <a:gd name="adj" fmla="val 8824"/>
            </a:avLst>
          </a:prstGeom>
          <a:solidFill>
            <a:srgbClr val="FF8200"/>
          </a:solidFill>
          <a:ln/>
        </p:spPr>
      </p:sp>
      <p:sp>
        <p:nvSpPr>
          <p:cNvPr id="36" name="Shape 34"/>
          <p:cNvSpPr/>
          <p:nvPr/>
        </p:nvSpPr>
        <p:spPr>
          <a:xfrm>
            <a:off x="1371600" y="5806440"/>
            <a:ext cx="914400" cy="621792"/>
          </a:xfrm>
          <a:prstGeom prst="rect">
            <a:avLst/>
          </a:prstGeom>
          <a:solidFill>
            <a:srgbClr val="FF8200"/>
          </a:solidFill>
          <a:ln/>
        </p:spPr>
      </p:sp>
      <p:sp>
        <p:nvSpPr>
          <p:cNvPr id="37" name="Text 35"/>
          <p:cNvSpPr/>
          <p:nvPr/>
        </p:nvSpPr>
        <p:spPr>
          <a:xfrm>
            <a:off x="548640" y="5806440"/>
            <a:ext cx="1737360" cy="621792"/>
          </a:xfrm>
          <a:prstGeom prst="rect">
            <a:avLst/>
          </a:prstGeom>
          <a:noFill/>
          <a:ln/>
        </p:spPr>
        <p:txBody>
          <a:bodyPr wrap="square" lIns="0" tIns="0" rIns="0" bIns="0" rtlCol="0" anchor="ctr"/>
          <a:lstStyle/>
          <a:p>
            <a:pPr algn="ctr" indent="0" marL="0">
              <a:lnSpc>
                <a:spcPct val="100000"/>
              </a:lnSpc>
              <a:buNone/>
            </a:pPr>
            <a:r>
              <a:rPr lang="en-US" sz="1300" b="1" dirty="0">
                <a:solidFill>
                  <a:srgbClr val="FFFFFF"/>
                </a:solidFill>
                <a:latin typeface="Calibri" pitchFamily="34" charset="0"/>
                <a:ea typeface="Calibri" pitchFamily="34" charset="-122"/>
                <a:cs typeface="Calibri" pitchFamily="34" charset="-120"/>
              </a:rPr>
              <a:t>WHY IT</a:t>
            </a:r>
            <a:endParaRPr lang="en-US" sz="1300" dirty="0"/>
          </a:p>
          <a:p>
            <a:pPr algn="ctr" indent="0" marL="0">
              <a:lnSpc>
                <a:spcPct val="100000"/>
              </a:lnSpc>
              <a:buNone/>
            </a:pPr>
            <a:r>
              <a:rPr lang="en-US" sz="1300" b="1" dirty="0">
                <a:solidFill>
                  <a:srgbClr val="FFFFFF"/>
                </a:solidFill>
                <a:latin typeface="Calibri" pitchFamily="34" charset="0"/>
                <a:ea typeface="Calibri" pitchFamily="34" charset="-122"/>
                <a:cs typeface="Calibri" pitchFamily="34" charset="-120"/>
              </a:rPr>
              <a:t>MATTERS</a:t>
            </a:r>
            <a:endParaRPr lang="en-US" sz="1300" dirty="0"/>
          </a:p>
        </p:txBody>
      </p:sp>
      <p:sp>
        <p:nvSpPr>
          <p:cNvPr id="38" name="Text 36"/>
          <p:cNvSpPr/>
          <p:nvPr/>
        </p:nvSpPr>
        <p:spPr>
          <a:xfrm>
            <a:off x="2514600" y="5843016"/>
            <a:ext cx="8942832" cy="548640"/>
          </a:xfrm>
          <a:prstGeom prst="rect">
            <a:avLst/>
          </a:prstGeom>
          <a:noFill/>
          <a:ln/>
        </p:spPr>
        <p:txBody>
          <a:bodyPr wrap="square" lIns="0" tIns="0" rIns="0" bIns="0" rtlCol="0" anchor="ctr"/>
          <a:lstStyle/>
          <a:p>
            <a:pPr indent="0" marL="0">
              <a:lnSpc>
                <a:spcPct val="108000"/>
              </a:lnSpc>
              <a:buNone/>
            </a:pPr>
            <a:r>
              <a:rPr lang="en-US" sz="1400" dirty="0">
                <a:solidFill>
                  <a:srgbClr val="FFFFFF"/>
                </a:solidFill>
                <a:latin typeface="Calibri" pitchFamily="34" charset="0"/>
                <a:ea typeface="Calibri" pitchFamily="34" charset="-122"/>
                <a:cs typeface="Calibri" pitchFamily="34" charset="-120"/>
              </a:rPr>
              <a:t>MNRE explicitly says this list is indicative, not exhaustive — a proposal built around a technology not named here is not disqualified on that ground alone.</a:t>
            </a:r>
            <a:endParaRPr lang="en-US" sz="1400" dirty="0"/>
          </a:p>
        </p:txBody>
      </p:sp>
      <p:sp>
        <p:nvSpPr>
          <p:cNvPr id="39" name="Text 37"/>
          <p:cNvSpPr/>
          <p:nvPr/>
        </p:nvSpPr>
        <p:spPr>
          <a:xfrm>
            <a:off x="457200" y="6537960"/>
            <a:ext cx="8686800" cy="256032"/>
          </a:xfrm>
          <a:prstGeom prst="rect">
            <a:avLst/>
          </a:prstGeom>
          <a:noFill/>
          <a:ln/>
        </p:spPr>
        <p:txBody>
          <a:bodyPr wrap="square" lIns="0" tIns="0" rIns="0" bIns="0" rtlCol="0" anchor="ctr"/>
          <a:lstStyle/>
          <a:p>
            <a:pPr indent="0" marL="0">
              <a:buNone/>
            </a:pPr>
            <a:r>
              <a:rPr lang="en-US" sz="900" i="1" dirty="0">
                <a:solidFill>
                  <a:srgbClr val="9FB3D9"/>
                </a:solidFill>
                <a:latin typeface="Calibri" pitchFamily="34" charset="0"/>
                <a:ea typeface="Calibri" pitchFamily="34" charset="-122"/>
                <a:cs typeface="Calibri" pitchFamily="34" charset="-120"/>
              </a:rPr>
              <a:t>MNRE Call for Proposals — Concentrating Solar Thermal (CST) Technology for Indian Industry, 2026</a:t>
            </a:r>
            <a:endParaRPr lang="en-US" sz="900" dirty="0"/>
          </a:p>
        </p:txBody>
      </p:sp>
      <p:sp>
        <p:nvSpPr>
          <p:cNvPr id="40" name="Text 38"/>
          <p:cNvSpPr/>
          <p:nvPr/>
        </p:nvSpPr>
        <p:spPr>
          <a:xfrm>
            <a:off x="10085832" y="6537960"/>
            <a:ext cx="1645920" cy="256032"/>
          </a:xfrm>
          <a:prstGeom prst="rect">
            <a:avLst/>
          </a:prstGeom>
          <a:noFill/>
          <a:ln/>
        </p:spPr>
        <p:txBody>
          <a:bodyPr wrap="square" lIns="0" tIns="0" rIns="0" bIns="0" rtlCol="0" anchor="ctr"/>
          <a:lstStyle/>
          <a:p>
            <a:pPr algn="r" indent="0" marL="0">
              <a:buNone/>
            </a:pPr>
            <a:r>
              <a:rPr lang="en-US" sz="900" dirty="0">
                <a:solidFill>
                  <a:srgbClr val="9FB3D9"/>
                </a:solidFill>
                <a:latin typeface="Calibri" pitchFamily="34" charset="0"/>
                <a:ea typeface="Calibri" pitchFamily="34" charset="-122"/>
                <a:cs typeface="Calibri" pitchFamily="34" charset="-120"/>
              </a:rPr>
              <a:t>Slide 4</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274320"/>
            <a:ext cx="10515600" cy="548640"/>
          </a:xfrm>
          <a:prstGeom prst="rect">
            <a:avLst/>
          </a:prstGeom>
          <a:noFill/>
          <a:ln/>
        </p:spPr>
        <p:txBody>
          <a:bodyPr wrap="square" lIns="0" tIns="0" rIns="0" bIns="0" rtlCol="0" anchor="ctr"/>
          <a:lstStyle/>
          <a:p>
            <a:pPr indent="0" marL="0">
              <a:buNone/>
            </a:pPr>
            <a:r>
              <a:rPr lang="en-US" sz="2600" b="1" dirty="0">
                <a:solidFill>
                  <a:srgbClr val="00318B"/>
                </a:solidFill>
                <a:latin typeface="Cambria" pitchFamily="34" charset="0"/>
                <a:ea typeface="Cambria" pitchFamily="34" charset="-122"/>
                <a:cs typeface="Cambria" pitchFamily="34" charset="-120"/>
              </a:rPr>
              <a:t>Potential Industrial Sectors (1/2)</a:t>
            </a:r>
            <a:endParaRPr lang="en-US" sz="2600" dirty="0"/>
          </a:p>
        </p:txBody>
      </p:sp>
      <p:sp>
        <p:nvSpPr>
          <p:cNvPr id="3" name="Text 1"/>
          <p:cNvSpPr/>
          <p:nvPr/>
        </p:nvSpPr>
        <p:spPr>
          <a:xfrm>
            <a:off x="548640" y="777240"/>
            <a:ext cx="10515600" cy="320040"/>
          </a:xfrm>
          <a:prstGeom prst="rect">
            <a:avLst/>
          </a:prstGeom>
          <a:noFill/>
          <a:ln/>
        </p:spPr>
        <p:txBody>
          <a:bodyPr wrap="square" lIns="0" tIns="0" rIns="0" bIns="0" rtlCol="0" anchor="ctr"/>
          <a:lstStyle/>
          <a:p>
            <a:pPr indent="0" marL="0">
              <a:buNone/>
            </a:pPr>
            <a:r>
              <a:rPr lang="en-US" sz="1400" i="1" dirty="0">
                <a:solidFill>
                  <a:srgbClr val="5A6472"/>
                </a:solidFill>
                <a:latin typeface="Calibri" pitchFamily="34" charset="0"/>
                <a:ea typeface="Calibri" pitchFamily="34" charset="-122"/>
                <a:cs typeface="Calibri" pitchFamily="34" charset="-120"/>
              </a:rPr>
              <a:t>Indicative sectors, temperature ranges and typical uses</a:t>
            </a:r>
            <a:endParaRPr lang="en-US" sz="1400" dirty="0"/>
          </a:p>
        </p:txBody>
      </p:sp>
      <p:sp>
        <p:nvSpPr>
          <p:cNvPr id="4" name="Shape 2"/>
          <p:cNvSpPr/>
          <p:nvPr/>
        </p:nvSpPr>
        <p:spPr>
          <a:xfrm>
            <a:off x="548640" y="1188720"/>
            <a:ext cx="3538728" cy="1115568"/>
          </a:xfrm>
          <a:prstGeom prst="rect">
            <a:avLst>
              <a:gd name="adj" fmla="val 4918"/>
            </a:avLst>
          </a:prstGeom>
          <a:solidFill>
            <a:srgbClr val="DCE9F7"/>
          </a:solidFill>
          <a:ln/>
        </p:spPr>
      </p:sp>
      <p:sp>
        <p:nvSpPr>
          <p:cNvPr id="5" name="Text 3"/>
          <p:cNvSpPr/>
          <p:nvPr/>
        </p:nvSpPr>
        <p:spPr>
          <a:xfrm>
            <a:off x="694944" y="1261872"/>
            <a:ext cx="3246120" cy="274320"/>
          </a:xfrm>
          <a:prstGeom prst="rect">
            <a:avLst/>
          </a:prstGeom>
          <a:noFill/>
          <a:ln/>
        </p:spPr>
        <p:txBody>
          <a:bodyPr wrap="square" lIns="0" tIns="0" rIns="0" bIns="0" rtlCol="0" anchor="ctr"/>
          <a:lstStyle/>
          <a:p>
            <a:pPr indent="0" marL="0">
              <a:buNone/>
            </a:pPr>
            <a:r>
              <a:rPr lang="en-US" sz="1300" b="1" dirty="0">
                <a:solidFill>
                  <a:srgbClr val="00318B"/>
                </a:solidFill>
                <a:latin typeface="Calibri" pitchFamily="34" charset="0"/>
                <a:ea typeface="Calibri" pitchFamily="34" charset="-122"/>
                <a:cs typeface="Calibri" pitchFamily="34" charset="-120"/>
              </a:rPr>
              <a:t>Automotive/Automobile</a:t>
            </a:r>
            <a:endParaRPr lang="en-US" sz="1300" dirty="0"/>
          </a:p>
        </p:txBody>
      </p:sp>
      <p:sp>
        <p:nvSpPr>
          <p:cNvPr id="6" name="Text 4"/>
          <p:cNvSpPr/>
          <p:nvPr/>
        </p:nvSpPr>
        <p:spPr>
          <a:xfrm>
            <a:off x="694944" y="1536192"/>
            <a:ext cx="3246120" cy="274320"/>
          </a:xfrm>
          <a:prstGeom prst="rect">
            <a:avLst/>
          </a:prstGeom>
          <a:solidFill>
            <a:srgbClr val="FF8200"/>
          </a:solidFill>
          <a:ln/>
        </p:spPr>
        <p:txBody>
          <a:bodyPr wrap="square" lIns="0" tIns="0" rIns="0" bIns="0" rtlCol="0" anchor="ctr"/>
          <a:lstStyle/>
          <a:p>
            <a:pPr algn="l" indent="0" marL="0">
              <a:buNone/>
            </a:pPr>
            <a:r>
              <a:rPr lang="en-US" sz="1150" b="1" dirty="0">
                <a:solidFill>
                  <a:srgbClr val="FFFFFF"/>
                </a:solidFill>
                <a:latin typeface="Calibri" pitchFamily="34" charset="0"/>
                <a:ea typeface="Calibri" pitchFamily="34" charset="-122"/>
                <a:cs typeface="Calibri" pitchFamily="34" charset="-120"/>
              </a:rPr>
              <a:t>50–150°C</a:t>
            </a:r>
            <a:endParaRPr lang="en-US" sz="1150" dirty="0"/>
          </a:p>
        </p:txBody>
      </p:sp>
      <p:sp>
        <p:nvSpPr>
          <p:cNvPr id="7" name="Text 5"/>
          <p:cNvSpPr/>
          <p:nvPr/>
        </p:nvSpPr>
        <p:spPr>
          <a:xfrm>
            <a:off x="694944" y="1847088"/>
            <a:ext cx="3246120" cy="457200"/>
          </a:xfrm>
          <a:prstGeom prst="rect">
            <a:avLst/>
          </a:prstGeom>
          <a:noFill/>
          <a:ln/>
        </p:spPr>
        <p:txBody>
          <a:bodyPr wrap="square" lIns="0" tIns="0" rIns="0" bIns="0" rtlCol="0" anchor="t"/>
          <a:lstStyle/>
          <a:p>
            <a:pPr indent="0" marL="0">
              <a:lnSpc>
                <a:spcPct val="105000"/>
              </a:lnSpc>
              <a:buNone/>
            </a:pPr>
            <a:r>
              <a:rPr lang="en-US" sz="1100" dirty="0">
                <a:solidFill>
                  <a:srgbClr val="1A1A1A"/>
                </a:solidFill>
                <a:latin typeface="Calibri" pitchFamily="34" charset="0"/>
                <a:ea typeface="Calibri" pitchFamily="34" charset="-122"/>
                <a:cs typeface="Calibri" pitchFamily="34" charset="-120"/>
              </a:rPr>
              <a:t>Cleaning, process heating, cooling</a:t>
            </a:r>
            <a:endParaRPr lang="en-US" sz="1100" dirty="0"/>
          </a:p>
        </p:txBody>
      </p:sp>
      <p:sp>
        <p:nvSpPr>
          <p:cNvPr id="8" name="Shape 6"/>
          <p:cNvSpPr/>
          <p:nvPr/>
        </p:nvSpPr>
        <p:spPr>
          <a:xfrm>
            <a:off x="4325112" y="1188720"/>
            <a:ext cx="3538728" cy="1115568"/>
          </a:xfrm>
          <a:prstGeom prst="rect">
            <a:avLst>
              <a:gd name="adj" fmla="val 4918"/>
            </a:avLst>
          </a:prstGeom>
          <a:solidFill>
            <a:srgbClr val="EEF3FB"/>
          </a:solidFill>
          <a:ln/>
        </p:spPr>
      </p:sp>
      <p:sp>
        <p:nvSpPr>
          <p:cNvPr id="9" name="Text 7"/>
          <p:cNvSpPr/>
          <p:nvPr/>
        </p:nvSpPr>
        <p:spPr>
          <a:xfrm>
            <a:off x="4471416" y="1261872"/>
            <a:ext cx="3246120" cy="274320"/>
          </a:xfrm>
          <a:prstGeom prst="rect">
            <a:avLst/>
          </a:prstGeom>
          <a:noFill/>
          <a:ln/>
        </p:spPr>
        <p:txBody>
          <a:bodyPr wrap="square" lIns="0" tIns="0" rIns="0" bIns="0" rtlCol="0" anchor="ctr"/>
          <a:lstStyle/>
          <a:p>
            <a:pPr indent="0" marL="0">
              <a:buNone/>
            </a:pPr>
            <a:r>
              <a:rPr lang="en-US" sz="1300" b="1" dirty="0">
                <a:solidFill>
                  <a:srgbClr val="00318B"/>
                </a:solidFill>
                <a:latin typeface="Calibri" pitchFamily="34" charset="0"/>
                <a:ea typeface="Calibri" pitchFamily="34" charset="-122"/>
                <a:cs typeface="Calibri" pitchFamily="34" charset="-120"/>
              </a:rPr>
              <a:t>Breweries</a:t>
            </a:r>
            <a:endParaRPr lang="en-US" sz="1300" dirty="0"/>
          </a:p>
        </p:txBody>
      </p:sp>
      <p:sp>
        <p:nvSpPr>
          <p:cNvPr id="10" name="Text 8"/>
          <p:cNvSpPr/>
          <p:nvPr/>
        </p:nvSpPr>
        <p:spPr>
          <a:xfrm>
            <a:off x="4471416" y="1536192"/>
            <a:ext cx="3246120" cy="274320"/>
          </a:xfrm>
          <a:prstGeom prst="rect">
            <a:avLst/>
          </a:prstGeom>
          <a:solidFill>
            <a:srgbClr val="FF8200"/>
          </a:solidFill>
          <a:ln/>
        </p:spPr>
        <p:txBody>
          <a:bodyPr wrap="square" lIns="0" tIns="0" rIns="0" bIns="0" rtlCol="0" anchor="ctr"/>
          <a:lstStyle/>
          <a:p>
            <a:pPr algn="l" indent="0" marL="0">
              <a:buNone/>
            </a:pPr>
            <a:r>
              <a:rPr lang="en-US" sz="1150" b="1" dirty="0">
                <a:solidFill>
                  <a:srgbClr val="FFFFFF"/>
                </a:solidFill>
                <a:latin typeface="Calibri" pitchFamily="34" charset="0"/>
                <a:ea typeface="Calibri" pitchFamily="34" charset="-122"/>
                <a:cs typeface="Calibri" pitchFamily="34" charset="-120"/>
              </a:rPr>
              <a:t>Up to 150°C</a:t>
            </a:r>
            <a:endParaRPr lang="en-US" sz="1150" dirty="0"/>
          </a:p>
        </p:txBody>
      </p:sp>
      <p:sp>
        <p:nvSpPr>
          <p:cNvPr id="11" name="Text 9"/>
          <p:cNvSpPr/>
          <p:nvPr/>
        </p:nvSpPr>
        <p:spPr>
          <a:xfrm>
            <a:off x="4471416" y="1847088"/>
            <a:ext cx="3246120" cy="457200"/>
          </a:xfrm>
          <a:prstGeom prst="rect">
            <a:avLst/>
          </a:prstGeom>
          <a:noFill/>
          <a:ln/>
        </p:spPr>
        <p:txBody>
          <a:bodyPr wrap="square" lIns="0" tIns="0" rIns="0" bIns="0" rtlCol="0" anchor="t"/>
          <a:lstStyle/>
          <a:p>
            <a:pPr indent="0" marL="0">
              <a:lnSpc>
                <a:spcPct val="105000"/>
              </a:lnSpc>
              <a:buNone/>
            </a:pPr>
            <a:r>
              <a:rPr lang="en-US" sz="1100" dirty="0">
                <a:solidFill>
                  <a:srgbClr val="1A1A1A"/>
                </a:solidFill>
                <a:latin typeface="Calibri" pitchFamily="34" charset="0"/>
                <a:ea typeface="Calibri" pitchFamily="34" charset="-122"/>
                <a:cs typeface="Calibri" pitchFamily="34" charset="-120"/>
              </a:rPr>
              <a:t>Cleaning, drying, evaporation, distillation, pasteurisation, sterilisation</a:t>
            </a:r>
            <a:endParaRPr lang="en-US" sz="1100" dirty="0"/>
          </a:p>
        </p:txBody>
      </p:sp>
      <p:sp>
        <p:nvSpPr>
          <p:cNvPr id="12" name="Shape 10"/>
          <p:cNvSpPr/>
          <p:nvPr/>
        </p:nvSpPr>
        <p:spPr>
          <a:xfrm>
            <a:off x="8101584" y="1188720"/>
            <a:ext cx="3538728" cy="1115568"/>
          </a:xfrm>
          <a:prstGeom prst="rect">
            <a:avLst>
              <a:gd name="adj" fmla="val 4918"/>
            </a:avLst>
          </a:prstGeom>
          <a:solidFill>
            <a:srgbClr val="DCE9F7"/>
          </a:solidFill>
          <a:ln/>
        </p:spPr>
      </p:sp>
      <p:sp>
        <p:nvSpPr>
          <p:cNvPr id="13" name="Text 11"/>
          <p:cNvSpPr/>
          <p:nvPr/>
        </p:nvSpPr>
        <p:spPr>
          <a:xfrm>
            <a:off x="8247888" y="1261872"/>
            <a:ext cx="3246120" cy="274320"/>
          </a:xfrm>
          <a:prstGeom prst="rect">
            <a:avLst/>
          </a:prstGeom>
          <a:noFill/>
          <a:ln/>
        </p:spPr>
        <p:txBody>
          <a:bodyPr wrap="square" lIns="0" tIns="0" rIns="0" bIns="0" rtlCol="0" anchor="ctr"/>
          <a:lstStyle/>
          <a:p>
            <a:pPr indent="0" marL="0">
              <a:buNone/>
            </a:pPr>
            <a:r>
              <a:rPr lang="en-US" sz="1300" b="1" dirty="0">
                <a:solidFill>
                  <a:srgbClr val="00318B"/>
                </a:solidFill>
                <a:latin typeface="Calibri" pitchFamily="34" charset="0"/>
                <a:ea typeface="Calibri" pitchFamily="34" charset="-122"/>
                <a:cs typeface="Calibri" pitchFamily="34" charset="-120"/>
              </a:rPr>
              <a:t>Cement</a:t>
            </a:r>
            <a:endParaRPr lang="en-US" sz="1300" dirty="0"/>
          </a:p>
        </p:txBody>
      </p:sp>
      <p:sp>
        <p:nvSpPr>
          <p:cNvPr id="14" name="Text 12"/>
          <p:cNvSpPr/>
          <p:nvPr/>
        </p:nvSpPr>
        <p:spPr>
          <a:xfrm>
            <a:off x="8247888" y="1536192"/>
            <a:ext cx="3246120" cy="274320"/>
          </a:xfrm>
          <a:prstGeom prst="rect">
            <a:avLst/>
          </a:prstGeom>
          <a:solidFill>
            <a:srgbClr val="FF8200"/>
          </a:solidFill>
          <a:ln/>
        </p:spPr>
        <p:txBody>
          <a:bodyPr wrap="square" lIns="0" tIns="0" rIns="0" bIns="0" rtlCol="0" anchor="ctr"/>
          <a:lstStyle/>
          <a:p>
            <a:pPr algn="l" indent="0" marL="0">
              <a:buNone/>
            </a:pPr>
            <a:r>
              <a:rPr lang="en-US" sz="1150" b="1" dirty="0">
                <a:solidFill>
                  <a:srgbClr val="FFFFFF"/>
                </a:solidFill>
                <a:latin typeface="Calibri" pitchFamily="34" charset="0"/>
                <a:ea typeface="Calibri" pitchFamily="34" charset="-122"/>
                <a:cs typeface="Calibri" pitchFamily="34" charset="-120"/>
              </a:rPr>
              <a:t>Up to 1500°C</a:t>
            </a:r>
            <a:endParaRPr lang="en-US" sz="1150" dirty="0"/>
          </a:p>
        </p:txBody>
      </p:sp>
      <p:sp>
        <p:nvSpPr>
          <p:cNvPr id="15" name="Text 13"/>
          <p:cNvSpPr/>
          <p:nvPr/>
        </p:nvSpPr>
        <p:spPr>
          <a:xfrm>
            <a:off x="8247888" y="1847088"/>
            <a:ext cx="3246120" cy="457200"/>
          </a:xfrm>
          <a:prstGeom prst="rect">
            <a:avLst/>
          </a:prstGeom>
          <a:noFill/>
          <a:ln/>
        </p:spPr>
        <p:txBody>
          <a:bodyPr wrap="square" lIns="0" tIns="0" rIns="0" bIns="0" rtlCol="0" anchor="t"/>
          <a:lstStyle/>
          <a:p>
            <a:pPr indent="0" marL="0">
              <a:lnSpc>
                <a:spcPct val="105000"/>
              </a:lnSpc>
              <a:buNone/>
            </a:pPr>
            <a:r>
              <a:rPr lang="en-US" sz="1100" dirty="0">
                <a:solidFill>
                  <a:srgbClr val="1A1A1A"/>
                </a:solidFill>
                <a:latin typeface="Calibri" pitchFamily="34" charset="0"/>
                <a:ea typeface="Calibri" pitchFamily="34" charset="-122"/>
                <a:cs typeface="Calibri" pitchFamily="34" charset="-120"/>
              </a:rPr>
              <a:t>Process heating, boiler feed water heating</a:t>
            </a:r>
            <a:endParaRPr lang="en-US" sz="1100" dirty="0"/>
          </a:p>
        </p:txBody>
      </p:sp>
      <p:sp>
        <p:nvSpPr>
          <p:cNvPr id="16" name="Shape 14"/>
          <p:cNvSpPr/>
          <p:nvPr/>
        </p:nvSpPr>
        <p:spPr>
          <a:xfrm>
            <a:off x="548640" y="2432304"/>
            <a:ext cx="3538728" cy="1115568"/>
          </a:xfrm>
          <a:prstGeom prst="rect">
            <a:avLst>
              <a:gd name="adj" fmla="val 4918"/>
            </a:avLst>
          </a:prstGeom>
          <a:solidFill>
            <a:srgbClr val="EEF3FB"/>
          </a:solidFill>
          <a:ln/>
        </p:spPr>
      </p:sp>
      <p:sp>
        <p:nvSpPr>
          <p:cNvPr id="17" name="Text 15"/>
          <p:cNvSpPr/>
          <p:nvPr/>
        </p:nvSpPr>
        <p:spPr>
          <a:xfrm>
            <a:off x="694944" y="2505456"/>
            <a:ext cx="3246120" cy="274320"/>
          </a:xfrm>
          <a:prstGeom prst="rect">
            <a:avLst/>
          </a:prstGeom>
          <a:noFill/>
          <a:ln/>
        </p:spPr>
        <p:txBody>
          <a:bodyPr wrap="square" lIns="0" tIns="0" rIns="0" bIns="0" rtlCol="0" anchor="ctr"/>
          <a:lstStyle/>
          <a:p>
            <a:pPr indent="0" marL="0">
              <a:buNone/>
            </a:pPr>
            <a:r>
              <a:rPr lang="en-US" sz="1300" b="1" dirty="0">
                <a:solidFill>
                  <a:srgbClr val="00318B"/>
                </a:solidFill>
                <a:latin typeface="Calibri" pitchFamily="34" charset="0"/>
                <a:ea typeface="Calibri" pitchFamily="34" charset="-122"/>
                <a:cs typeface="Calibri" pitchFamily="34" charset="-120"/>
              </a:rPr>
              <a:t>Ceramics</a:t>
            </a:r>
            <a:endParaRPr lang="en-US" sz="1300" dirty="0"/>
          </a:p>
        </p:txBody>
      </p:sp>
      <p:sp>
        <p:nvSpPr>
          <p:cNvPr id="18" name="Text 16"/>
          <p:cNvSpPr/>
          <p:nvPr/>
        </p:nvSpPr>
        <p:spPr>
          <a:xfrm>
            <a:off x="694944" y="2779776"/>
            <a:ext cx="3246120" cy="274320"/>
          </a:xfrm>
          <a:prstGeom prst="rect">
            <a:avLst/>
          </a:prstGeom>
          <a:solidFill>
            <a:srgbClr val="FF8200"/>
          </a:solidFill>
          <a:ln/>
        </p:spPr>
        <p:txBody>
          <a:bodyPr wrap="square" lIns="0" tIns="0" rIns="0" bIns="0" rtlCol="0" anchor="ctr"/>
          <a:lstStyle/>
          <a:p>
            <a:pPr algn="l" indent="0" marL="0">
              <a:buNone/>
            </a:pPr>
            <a:r>
              <a:rPr lang="en-US" sz="1150" b="1" dirty="0">
                <a:solidFill>
                  <a:srgbClr val="FFFFFF"/>
                </a:solidFill>
                <a:latin typeface="Calibri" pitchFamily="34" charset="0"/>
                <a:ea typeface="Calibri" pitchFamily="34" charset="-122"/>
                <a:cs typeface="Calibri" pitchFamily="34" charset="-120"/>
              </a:rPr>
              <a:t>Up to 1800°C</a:t>
            </a:r>
            <a:endParaRPr lang="en-US" sz="1150" dirty="0"/>
          </a:p>
        </p:txBody>
      </p:sp>
      <p:sp>
        <p:nvSpPr>
          <p:cNvPr id="19" name="Text 17"/>
          <p:cNvSpPr/>
          <p:nvPr/>
        </p:nvSpPr>
        <p:spPr>
          <a:xfrm>
            <a:off x="694944" y="3090672"/>
            <a:ext cx="3246120" cy="457200"/>
          </a:xfrm>
          <a:prstGeom prst="rect">
            <a:avLst/>
          </a:prstGeom>
          <a:noFill/>
          <a:ln/>
        </p:spPr>
        <p:txBody>
          <a:bodyPr wrap="square" lIns="0" tIns="0" rIns="0" bIns="0" rtlCol="0" anchor="t"/>
          <a:lstStyle/>
          <a:p>
            <a:pPr indent="0" marL="0">
              <a:lnSpc>
                <a:spcPct val="105000"/>
              </a:lnSpc>
              <a:buNone/>
            </a:pPr>
            <a:r>
              <a:rPr lang="en-US" sz="1100" dirty="0">
                <a:solidFill>
                  <a:srgbClr val="1A1A1A"/>
                </a:solidFill>
                <a:latin typeface="Calibri" pitchFamily="34" charset="0"/>
                <a:ea typeface="Calibri" pitchFamily="34" charset="-122"/>
                <a:cs typeface="Calibri" pitchFamily="34" charset="-120"/>
              </a:rPr>
              <a:t>Drying, cooking, process heating, cooling</a:t>
            </a:r>
            <a:endParaRPr lang="en-US" sz="1100" dirty="0"/>
          </a:p>
        </p:txBody>
      </p:sp>
      <p:sp>
        <p:nvSpPr>
          <p:cNvPr id="20" name="Shape 18"/>
          <p:cNvSpPr/>
          <p:nvPr/>
        </p:nvSpPr>
        <p:spPr>
          <a:xfrm>
            <a:off x="4325112" y="2432304"/>
            <a:ext cx="3538728" cy="1115568"/>
          </a:xfrm>
          <a:prstGeom prst="rect">
            <a:avLst>
              <a:gd name="adj" fmla="val 4918"/>
            </a:avLst>
          </a:prstGeom>
          <a:solidFill>
            <a:srgbClr val="DCE9F7"/>
          </a:solidFill>
          <a:ln/>
        </p:spPr>
      </p:sp>
      <p:sp>
        <p:nvSpPr>
          <p:cNvPr id="21" name="Text 19"/>
          <p:cNvSpPr/>
          <p:nvPr/>
        </p:nvSpPr>
        <p:spPr>
          <a:xfrm>
            <a:off x="4471416" y="2505456"/>
            <a:ext cx="3246120" cy="274320"/>
          </a:xfrm>
          <a:prstGeom prst="rect">
            <a:avLst/>
          </a:prstGeom>
          <a:noFill/>
          <a:ln/>
        </p:spPr>
        <p:txBody>
          <a:bodyPr wrap="square" lIns="0" tIns="0" rIns="0" bIns="0" rtlCol="0" anchor="ctr"/>
          <a:lstStyle/>
          <a:p>
            <a:pPr indent="0" marL="0">
              <a:buNone/>
            </a:pPr>
            <a:r>
              <a:rPr lang="en-US" sz="1300" b="1" dirty="0">
                <a:solidFill>
                  <a:srgbClr val="00318B"/>
                </a:solidFill>
                <a:latin typeface="Calibri" pitchFamily="34" charset="0"/>
                <a:ea typeface="Calibri" pitchFamily="34" charset="-122"/>
                <a:cs typeface="Calibri" pitchFamily="34" charset="-120"/>
              </a:rPr>
              <a:t>Chemical</a:t>
            </a:r>
            <a:endParaRPr lang="en-US" sz="1300" dirty="0"/>
          </a:p>
        </p:txBody>
      </p:sp>
      <p:sp>
        <p:nvSpPr>
          <p:cNvPr id="22" name="Text 20"/>
          <p:cNvSpPr/>
          <p:nvPr/>
        </p:nvSpPr>
        <p:spPr>
          <a:xfrm>
            <a:off x="4471416" y="2779776"/>
            <a:ext cx="3246120" cy="274320"/>
          </a:xfrm>
          <a:prstGeom prst="rect">
            <a:avLst/>
          </a:prstGeom>
          <a:solidFill>
            <a:srgbClr val="FF8200"/>
          </a:solidFill>
          <a:ln/>
        </p:spPr>
        <p:txBody>
          <a:bodyPr wrap="square" lIns="0" tIns="0" rIns="0" bIns="0" rtlCol="0" anchor="ctr"/>
          <a:lstStyle/>
          <a:p>
            <a:pPr algn="l" indent="0" marL="0">
              <a:buNone/>
            </a:pPr>
            <a:r>
              <a:rPr lang="en-US" sz="1150" b="1" dirty="0">
                <a:solidFill>
                  <a:srgbClr val="FFFFFF"/>
                </a:solidFill>
                <a:latin typeface="Calibri" pitchFamily="34" charset="0"/>
                <a:ea typeface="Calibri" pitchFamily="34" charset="-122"/>
                <a:cs typeface="Calibri" pitchFamily="34" charset="-120"/>
              </a:rPr>
              <a:t>50–300°C</a:t>
            </a:r>
            <a:endParaRPr lang="en-US" sz="1150" dirty="0"/>
          </a:p>
        </p:txBody>
      </p:sp>
      <p:sp>
        <p:nvSpPr>
          <p:cNvPr id="23" name="Text 21"/>
          <p:cNvSpPr/>
          <p:nvPr/>
        </p:nvSpPr>
        <p:spPr>
          <a:xfrm>
            <a:off x="4471416" y="3090672"/>
            <a:ext cx="3246120" cy="457200"/>
          </a:xfrm>
          <a:prstGeom prst="rect">
            <a:avLst/>
          </a:prstGeom>
          <a:noFill/>
          <a:ln/>
        </p:spPr>
        <p:txBody>
          <a:bodyPr wrap="square" lIns="0" tIns="0" rIns="0" bIns="0" rtlCol="0" anchor="t"/>
          <a:lstStyle/>
          <a:p>
            <a:pPr indent="0" marL="0">
              <a:lnSpc>
                <a:spcPct val="105000"/>
              </a:lnSpc>
              <a:buNone/>
            </a:pPr>
            <a:r>
              <a:rPr lang="en-US" sz="1100" dirty="0">
                <a:solidFill>
                  <a:srgbClr val="1A1A1A"/>
                </a:solidFill>
                <a:latin typeface="Calibri" pitchFamily="34" charset="0"/>
                <a:ea typeface="Calibri" pitchFamily="34" charset="-122"/>
                <a:cs typeface="Calibri" pitchFamily="34" charset="-120"/>
              </a:rPr>
              <a:t>Cleaning, drying, distillation, sterilisation</a:t>
            </a:r>
            <a:endParaRPr lang="en-US" sz="1100" dirty="0"/>
          </a:p>
        </p:txBody>
      </p:sp>
      <p:sp>
        <p:nvSpPr>
          <p:cNvPr id="24" name="Shape 22"/>
          <p:cNvSpPr/>
          <p:nvPr/>
        </p:nvSpPr>
        <p:spPr>
          <a:xfrm>
            <a:off x="8101584" y="2432304"/>
            <a:ext cx="3538728" cy="1115568"/>
          </a:xfrm>
          <a:prstGeom prst="rect">
            <a:avLst>
              <a:gd name="adj" fmla="val 4918"/>
            </a:avLst>
          </a:prstGeom>
          <a:solidFill>
            <a:srgbClr val="EEF3FB"/>
          </a:solidFill>
          <a:ln/>
        </p:spPr>
      </p:sp>
      <p:sp>
        <p:nvSpPr>
          <p:cNvPr id="25" name="Text 23"/>
          <p:cNvSpPr/>
          <p:nvPr/>
        </p:nvSpPr>
        <p:spPr>
          <a:xfrm>
            <a:off x="8247888" y="2505456"/>
            <a:ext cx="3246120" cy="274320"/>
          </a:xfrm>
          <a:prstGeom prst="rect">
            <a:avLst/>
          </a:prstGeom>
          <a:noFill/>
          <a:ln/>
        </p:spPr>
        <p:txBody>
          <a:bodyPr wrap="square" lIns="0" tIns="0" rIns="0" bIns="0" rtlCol="0" anchor="ctr"/>
          <a:lstStyle/>
          <a:p>
            <a:pPr indent="0" marL="0">
              <a:buNone/>
            </a:pPr>
            <a:r>
              <a:rPr lang="en-US" sz="1300" b="1" dirty="0">
                <a:solidFill>
                  <a:srgbClr val="00318B"/>
                </a:solidFill>
                <a:latin typeface="Calibri" pitchFamily="34" charset="0"/>
                <a:ea typeface="Calibri" pitchFamily="34" charset="-122"/>
                <a:cs typeface="Calibri" pitchFamily="34" charset="-120"/>
              </a:rPr>
              <a:t>Dairy</a:t>
            </a:r>
            <a:endParaRPr lang="en-US" sz="1300" dirty="0"/>
          </a:p>
        </p:txBody>
      </p:sp>
      <p:sp>
        <p:nvSpPr>
          <p:cNvPr id="26" name="Text 24"/>
          <p:cNvSpPr/>
          <p:nvPr/>
        </p:nvSpPr>
        <p:spPr>
          <a:xfrm>
            <a:off x="8247888" y="2779776"/>
            <a:ext cx="3246120" cy="274320"/>
          </a:xfrm>
          <a:prstGeom prst="rect">
            <a:avLst/>
          </a:prstGeom>
          <a:solidFill>
            <a:srgbClr val="FF8200"/>
          </a:solidFill>
          <a:ln/>
        </p:spPr>
        <p:txBody>
          <a:bodyPr wrap="square" lIns="0" tIns="0" rIns="0" bIns="0" rtlCol="0" anchor="ctr"/>
          <a:lstStyle/>
          <a:p>
            <a:pPr algn="l" indent="0" marL="0">
              <a:buNone/>
            </a:pPr>
            <a:r>
              <a:rPr lang="en-US" sz="1150" b="1" dirty="0">
                <a:solidFill>
                  <a:srgbClr val="FFFFFF"/>
                </a:solidFill>
                <a:latin typeface="Calibri" pitchFamily="34" charset="0"/>
                <a:ea typeface="Calibri" pitchFamily="34" charset="-122"/>
                <a:cs typeface="Calibri" pitchFamily="34" charset="-120"/>
              </a:rPr>
              <a:t>Up to 180°C</a:t>
            </a:r>
            <a:endParaRPr lang="en-US" sz="1150" dirty="0"/>
          </a:p>
        </p:txBody>
      </p:sp>
      <p:sp>
        <p:nvSpPr>
          <p:cNvPr id="27" name="Text 25"/>
          <p:cNvSpPr/>
          <p:nvPr/>
        </p:nvSpPr>
        <p:spPr>
          <a:xfrm>
            <a:off x="8247888" y="3090672"/>
            <a:ext cx="3246120" cy="457200"/>
          </a:xfrm>
          <a:prstGeom prst="rect">
            <a:avLst/>
          </a:prstGeom>
          <a:noFill/>
          <a:ln/>
        </p:spPr>
        <p:txBody>
          <a:bodyPr wrap="square" lIns="0" tIns="0" rIns="0" bIns="0" rtlCol="0" anchor="t"/>
          <a:lstStyle/>
          <a:p>
            <a:pPr indent="0" marL="0">
              <a:lnSpc>
                <a:spcPct val="105000"/>
              </a:lnSpc>
              <a:buNone/>
            </a:pPr>
            <a:r>
              <a:rPr lang="en-US" sz="1100" dirty="0">
                <a:solidFill>
                  <a:srgbClr val="1A1A1A"/>
                </a:solidFill>
                <a:latin typeface="Calibri" pitchFamily="34" charset="0"/>
                <a:ea typeface="Calibri" pitchFamily="34" charset="-122"/>
                <a:cs typeface="Calibri" pitchFamily="34" charset="-120"/>
              </a:rPr>
              <a:t>Cleaning, drying, evaporation, pasteurisation, process heating, cooling</a:t>
            </a:r>
            <a:endParaRPr lang="en-US" sz="1100" dirty="0"/>
          </a:p>
        </p:txBody>
      </p:sp>
      <p:sp>
        <p:nvSpPr>
          <p:cNvPr id="28" name="Shape 26"/>
          <p:cNvSpPr/>
          <p:nvPr/>
        </p:nvSpPr>
        <p:spPr>
          <a:xfrm>
            <a:off x="548640" y="3675888"/>
            <a:ext cx="3538728" cy="1115568"/>
          </a:xfrm>
          <a:prstGeom prst="rect">
            <a:avLst>
              <a:gd name="adj" fmla="val 4918"/>
            </a:avLst>
          </a:prstGeom>
          <a:solidFill>
            <a:srgbClr val="DCE9F7"/>
          </a:solidFill>
          <a:ln/>
        </p:spPr>
      </p:sp>
      <p:sp>
        <p:nvSpPr>
          <p:cNvPr id="29" name="Text 27"/>
          <p:cNvSpPr/>
          <p:nvPr/>
        </p:nvSpPr>
        <p:spPr>
          <a:xfrm>
            <a:off x="694944" y="3749040"/>
            <a:ext cx="3246120" cy="274320"/>
          </a:xfrm>
          <a:prstGeom prst="rect">
            <a:avLst/>
          </a:prstGeom>
          <a:noFill/>
          <a:ln/>
        </p:spPr>
        <p:txBody>
          <a:bodyPr wrap="square" lIns="0" tIns="0" rIns="0" bIns="0" rtlCol="0" anchor="ctr"/>
          <a:lstStyle/>
          <a:p>
            <a:pPr indent="0" marL="0">
              <a:buNone/>
            </a:pPr>
            <a:r>
              <a:rPr lang="en-US" sz="1300" b="1" dirty="0">
                <a:solidFill>
                  <a:srgbClr val="00318B"/>
                </a:solidFill>
                <a:latin typeface="Calibri" pitchFamily="34" charset="0"/>
                <a:ea typeface="Calibri" pitchFamily="34" charset="-122"/>
                <a:cs typeface="Calibri" pitchFamily="34" charset="-120"/>
              </a:rPr>
              <a:t>Food Processing</a:t>
            </a:r>
            <a:endParaRPr lang="en-US" sz="1300" dirty="0"/>
          </a:p>
        </p:txBody>
      </p:sp>
      <p:sp>
        <p:nvSpPr>
          <p:cNvPr id="30" name="Text 28"/>
          <p:cNvSpPr/>
          <p:nvPr/>
        </p:nvSpPr>
        <p:spPr>
          <a:xfrm>
            <a:off x="694944" y="4023360"/>
            <a:ext cx="3246120" cy="274320"/>
          </a:xfrm>
          <a:prstGeom prst="rect">
            <a:avLst/>
          </a:prstGeom>
          <a:solidFill>
            <a:srgbClr val="FF8200"/>
          </a:solidFill>
          <a:ln/>
        </p:spPr>
        <p:txBody>
          <a:bodyPr wrap="square" lIns="0" tIns="0" rIns="0" bIns="0" rtlCol="0" anchor="ctr"/>
          <a:lstStyle/>
          <a:p>
            <a:pPr algn="l" indent="0" marL="0">
              <a:buNone/>
            </a:pPr>
            <a:r>
              <a:rPr lang="en-US" sz="1150" b="1" dirty="0">
                <a:solidFill>
                  <a:srgbClr val="FFFFFF"/>
                </a:solidFill>
                <a:latin typeface="Calibri" pitchFamily="34" charset="0"/>
                <a:ea typeface="Calibri" pitchFamily="34" charset="-122"/>
                <a:cs typeface="Calibri" pitchFamily="34" charset="-120"/>
              </a:rPr>
              <a:t>50–180°C</a:t>
            </a:r>
            <a:endParaRPr lang="en-US" sz="1150" dirty="0"/>
          </a:p>
        </p:txBody>
      </p:sp>
      <p:sp>
        <p:nvSpPr>
          <p:cNvPr id="31" name="Text 29"/>
          <p:cNvSpPr/>
          <p:nvPr/>
        </p:nvSpPr>
        <p:spPr>
          <a:xfrm>
            <a:off x="694944" y="4334256"/>
            <a:ext cx="3246120" cy="457200"/>
          </a:xfrm>
          <a:prstGeom prst="rect">
            <a:avLst/>
          </a:prstGeom>
          <a:noFill/>
          <a:ln/>
        </p:spPr>
        <p:txBody>
          <a:bodyPr wrap="square" lIns="0" tIns="0" rIns="0" bIns="0" rtlCol="0" anchor="t"/>
          <a:lstStyle/>
          <a:p>
            <a:pPr indent="0" marL="0">
              <a:lnSpc>
                <a:spcPct val="105000"/>
              </a:lnSpc>
              <a:buNone/>
            </a:pPr>
            <a:r>
              <a:rPr lang="en-US" sz="1100" dirty="0">
                <a:solidFill>
                  <a:srgbClr val="1A1A1A"/>
                </a:solidFill>
                <a:latin typeface="Calibri" pitchFamily="34" charset="0"/>
                <a:ea typeface="Calibri" pitchFamily="34" charset="-122"/>
                <a:cs typeface="Calibri" pitchFamily="34" charset="-120"/>
              </a:rPr>
              <a:t>Cleaning, drying, evaporation, pasteurisation, process heating, cooling</a:t>
            </a:r>
            <a:endParaRPr lang="en-US" sz="1100" dirty="0"/>
          </a:p>
        </p:txBody>
      </p:sp>
      <p:sp>
        <p:nvSpPr>
          <p:cNvPr id="32" name="Shape 30"/>
          <p:cNvSpPr/>
          <p:nvPr/>
        </p:nvSpPr>
        <p:spPr>
          <a:xfrm>
            <a:off x="4325112" y="3675888"/>
            <a:ext cx="3538728" cy="1115568"/>
          </a:xfrm>
          <a:prstGeom prst="rect">
            <a:avLst>
              <a:gd name="adj" fmla="val 4918"/>
            </a:avLst>
          </a:prstGeom>
          <a:solidFill>
            <a:srgbClr val="EEF3FB"/>
          </a:solidFill>
          <a:ln/>
        </p:spPr>
      </p:sp>
      <p:sp>
        <p:nvSpPr>
          <p:cNvPr id="33" name="Text 31"/>
          <p:cNvSpPr/>
          <p:nvPr/>
        </p:nvSpPr>
        <p:spPr>
          <a:xfrm>
            <a:off x="4471416" y="3749040"/>
            <a:ext cx="3246120" cy="274320"/>
          </a:xfrm>
          <a:prstGeom prst="rect">
            <a:avLst/>
          </a:prstGeom>
          <a:noFill/>
          <a:ln/>
        </p:spPr>
        <p:txBody>
          <a:bodyPr wrap="square" lIns="0" tIns="0" rIns="0" bIns="0" rtlCol="0" anchor="ctr"/>
          <a:lstStyle/>
          <a:p>
            <a:pPr indent="0" marL="0">
              <a:buNone/>
            </a:pPr>
            <a:r>
              <a:rPr lang="en-US" sz="1300" b="1" dirty="0">
                <a:solidFill>
                  <a:srgbClr val="00318B"/>
                </a:solidFill>
                <a:latin typeface="Calibri" pitchFamily="34" charset="0"/>
                <a:ea typeface="Calibri" pitchFamily="34" charset="-122"/>
                <a:cs typeface="Calibri" pitchFamily="34" charset="-120"/>
              </a:rPr>
              <a:t>Glass</a:t>
            </a:r>
            <a:endParaRPr lang="en-US" sz="1300" dirty="0"/>
          </a:p>
        </p:txBody>
      </p:sp>
      <p:sp>
        <p:nvSpPr>
          <p:cNvPr id="34" name="Text 32"/>
          <p:cNvSpPr/>
          <p:nvPr/>
        </p:nvSpPr>
        <p:spPr>
          <a:xfrm>
            <a:off x="4471416" y="4023360"/>
            <a:ext cx="3246120" cy="274320"/>
          </a:xfrm>
          <a:prstGeom prst="rect">
            <a:avLst/>
          </a:prstGeom>
          <a:solidFill>
            <a:srgbClr val="FF8200"/>
          </a:solidFill>
          <a:ln/>
        </p:spPr>
        <p:txBody>
          <a:bodyPr wrap="square" lIns="0" tIns="0" rIns="0" bIns="0" rtlCol="0" anchor="ctr"/>
          <a:lstStyle/>
          <a:p>
            <a:pPr algn="l" indent="0" marL="0">
              <a:buNone/>
            </a:pPr>
            <a:r>
              <a:rPr lang="en-US" sz="1150" b="1" dirty="0">
                <a:solidFill>
                  <a:srgbClr val="FFFFFF"/>
                </a:solidFill>
                <a:latin typeface="Calibri" pitchFamily="34" charset="0"/>
                <a:ea typeface="Calibri" pitchFamily="34" charset="-122"/>
                <a:cs typeface="Calibri" pitchFamily="34" charset="-120"/>
              </a:rPr>
              <a:t>Up to 1500°C</a:t>
            </a:r>
            <a:endParaRPr lang="en-US" sz="1150" dirty="0"/>
          </a:p>
        </p:txBody>
      </p:sp>
      <p:sp>
        <p:nvSpPr>
          <p:cNvPr id="35" name="Text 33"/>
          <p:cNvSpPr/>
          <p:nvPr/>
        </p:nvSpPr>
        <p:spPr>
          <a:xfrm>
            <a:off x="4471416" y="4334256"/>
            <a:ext cx="3246120" cy="457200"/>
          </a:xfrm>
          <a:prstGeom prst="rect">
            <a:avLst/>
          </a:prstGeom>
          <a:noFill/>
          <a:ln/>
        </p:spPr>
        <p:txBody>
          <a:bodyPr wrap="square" lIns="0" tIns="0" rIns="0" bIns="0" rtlCol="0" anchor="t"/>
          <a:lstStyle/>
          <a:p>
            <a:pPr indent="0" marL="0">
              <a:lnSpc>
                <a:spcPct val="105000"/>
              </a:lnSpc>
              <a:buNone/>
            </a:pPr>
            <a:r>
              <a:rPr lang="en-US" sz="1100" dirty="0">
                <a:solidFill>
                  <a:srgbClr val="1A1A1A"/>
                </a:solidFill>
                <a:latin typeface="Calibri" pitchFamily="34" charset="0"/>
                <a:ea typeface="Calibri" pitchFamily="34" charset="-122"/>
                <a:cs typeface="Calibri" pitchFamily="34" charset="-120"/>
              </a:rPr>
              <a:t>Drying, process heating, cooling</a:t>
            </a:r>
            <a:endParaRPr lang="en-US" sz="1100" dirty="0"/>
          </a:p>
        </p:txBody>
      </p:sp>
      <p:sp>
        <p:nvSpPr>
          <p:cNvPr id="36" name="Shape 34"/>
          <p:cNvSpPr/>
          <p:nvPr/>
        </p:nvSpPr>
        <p:spPr>
          <a:xfrm>
            <a:off x="8101584" y="3675888"/>
            <a:ext cx="3538728" cy="1115568"/>
          </a:xfrm>
          <a:prstGeom prst="rect">
            <a:avLst>
              <a:gd name="adj" fmla="val 4918"/>
            </a:avLst>
          </a:prstGeom>
          <a:solidFill>
            <a:srgbClr val="DCE9F7"/>
          </a:solidFill>
          <a:ln/>
        </p:spPr>
      </p:sp>
      <p:sp>
        <p:nvSpPr>
          <p:cNvPr id="37" name="Text 35"/>
          <p:cNvSpPr/>
          <p:nvPr/>
        </p:nvSpPr>
        <p:spPr>
          <a:xfrm>
            <a:off x="8247888" y="3749040"/>
            <a:ext cx="3246120" cy="274320"/>
          </a:xfrm>
          <a:prstGeom prst="rect">
            <a:avLst/>
          </a:prstGeom>
          <a:noFill/>
          <a:ln/>
        </p:spPr>
        <p:txBody>
          <a:bodyPr wrap="square" lIns="0" tIns="0" rIns="0" bIns="0" rtlCol="0" anchor="ctr"/>
          <a:lstStyle/>
          <a:p>
            <a:pPr indent="0" marL="0">
              <a:buNone/>
            </a:pPr>
            <a:r>
              <a:rPr lang="en-US" sz="1300" b="1" dirty="0">
                <a:solidFill>
                  <a:srgbClr val="00318B"/>
                </a:solidFill>
                <a:latin typeface="Calibri" pitchFamily="34" charset="0"/>
                <a:ea typeface="Calibri" pitchFamily="34" charset="-122"/>
                <a:cs typeface="Calibri" pitchFamily="34" charset="-120"/>
              </a:rPr>
              <a:t>Iron &amp; Steel</a:t>
            </a:r>
            <a:endParaRPr lang="en-US" sz="1300" dirty="0"/>
          </a:p>
        </p:txBody>
      </p:sp>
      <p:sp>
        <p:nvSpPr>
          <p:cNvPr id="38" name="Text 36"/>
          <p:cNvSpPr/>
          <p:nvPr/>
        </p:nvSpPr>
        <p:spPr>
          <a:xfrm>
            <a:off x="8247888" y="4023360"/>
            <a:ext cx="3246120" cy="274320"/>
          </a:xfrm>
          <a:prstGeom prst="rect">
            <a:avLst/>
          </a:prstGeom>
          <a:solidFill>
            <a:srgbClr val="FF8200"/>
          </a:solidFill>
          <a:ln/>
        </p:spPr>
        <p:txBody>
          <a:bodyPr wrap="square" lIns="0" tIns="0" rIns="0" bIns="0" rtlCol="0" anchor="ctr"/>
          <a:lstStyle/>
          <a:p>
            <a:pPr algn="l" indent="0" marL="0">
              <a:buNone/>
            </a:pPr>
            <a:r>
              <a:rPr lang="en-US" sz="1150" b="1" dirty="0">
                <a:solidFill>
                  <a:srgbClr val="FFFFFF"/>
                </a:solidFill>
                <a:latin typeface="Calibri" pitchFamily="34" charset="0"/>
                <a:ea typeface="Calibri" pitchFamily="34" charset="-122"/>
                <a:cs typeface="Calibri" pitchFamily="34" charset="-120"/>
              </a:rPr>
              <a:t>Up to 1800°C</a:t>
            </a:r>
            <a:endParaRPr lang="en-US" sz="1150" dirty="0"/>
          </a:p>
        </p:txBody>
      </p:sp>
      <p:sp>
        <p:nvSpPr>
          <p:cNvPr id="39" name="Text 37"/>
          <p:cNvSpPr/>
          <p:nvPr/>
        </p:nvSpPr>
        <p:spPr>
          <a:xfrm>
            <a:off x="8247888" y="4334256"/>
            <a:ext cx="3246120" cy="457200"/>
          </a:xfrm>
          <a:prstGeom prst="rect">
            <a:avLst/>
          </a:prstGeom>
          <a:noFill/>
          <a:ln/>
        </p:spPr>
        <p:txBody>
          <a:bodyPr wrap="square" lIns="0" tIns="0" rIns="0" bIns="0" rtlCol="0" anchor="t"/>
          <a:lstStyle/>
          <a:p>
            <a:pPr indent="0" marL="0">
              <a:lnSpc>
                <a:spcPct val="105000"/>
              </a:lnSpc>
              <a:buNone/>
            </a:pPr>
            <a:r>
              <a:rPr lang="en-US" sz="1100" dirty="0">
                <a:solidFill>
                  <a:srgbClr val="1A1A1A"/>
                </a:solidFill>
                <a:latin typeface="Calibri" pitchFamily="34" charset="0"/>
                <a:ea typeface="Calibri" pitchFamily="34" charset="-122"/>
                <a:cs typeface="Calibri" pitchFamily="34" charset="-120"/>
              </a:rPr>
              <a:t>Cleaning, process heating, boiler feed water, cooling</a:t>
            </a:r>
            <a:endParaRPr lang="en-US" sz="1100" dirty="0"/>
          </a:p>
        </p:txBody>
      </p:sp>
      <p:sp>
        <p:nvSpPr>
          <p:cNvPr id="40" name="Shape 38"/>
          <p:cNvSpPr/>
          <p:nvPr/>
        </p:nvSpPr>
        <p:spPr>
          <a:xfrm>
            <a:off x="548640" y="5806440"/>
            <a:ext cx="11091672" cy="621792"/>
          </a:xfrm>
          <a:prstGeom prst="rect">
            <a:avLst>
              <a:gd name="adj" fmla="val 8824"/>
            </a:avLst>
          </a:prstGeom>
          <a:solidFill>
            <a:srgbClr val="DCE9F7"/>
          </a:solidFill>
          <a:ln/>
        </p:spPr>
      </p:sp>
      <p:sp>
        <p:nvSpPr>
          <p:cNvPr id="41" name="Shape 39"/>
          <p:cNvSpPr/>
          <p:nvPr/>
        </p:nvSpPr>
        <p:spPr>
          <a:xfrm>
            <a:off x="548640" y="5806440"/>
            <a:ext cx="1737360" cy="621792"/>
          </a:xfrm>
          <a:prstGeom prst="rect">
            <a:avLst>
              <a:gd name="adj" fmla="val 8824"/>
            </a:avLst>
          </a:prstGeom>
          <a:solidFill>
            <a:srgbClr val="FF8200"/>
          </a:solidFill>
          <a:ln/>
        </p:spPr>
      </p:sp>
      <p:sp>
        <p:nvSpPr>
          <p:cNvPr id="42" name="Shape 40"/>
          <p:cNvSpPr/>
          <p:nvPr/>
        </p:nvSpPr>
        <p:spPr>
          <a:xfrm>
            <a:off x="1371600" y="5806440"/>
            <a:ext cx="914400" cy="621792"/>
          </a:xfrm>
          <a:prstGeom prst="rect">
            <a:avLst/>
          </a:prstGeom>
          <a:solidFill>
            <a:srgbClr val="FF8200"/>
          </a:solidFill>
          <a:ln/>
        </p:spPr>
      </p:sp>
      <p:sp>
        <p:nvSpPr>
          <p:cNvPr id="43" name="Text 41"/>
          <p:cNvSpPr/>
          <p:nvPr/>
        </p:nvSpPr>
        <p:spPr>
          <a:xfrm>
            <a:off x="548640" y="5806440"/>
            <a:ext cx="1737360" cy="621792"/>
          </a:xfrm>
          <a:prstGeom prst="rect">
            <a:avLst/>
          </a:prstGeom>
          <a:noFill/>
          <a:ln/>
        </p:spPr>
        <p:txBody>
          <a:bodyPr wrap="square" lIns="0" tIns="0" rIns="0" bIns="0" rtlCol="0" anchor="ctr"/>
          <a:lstStyle/>
          <a:p>
            <a:pPr algn="ctr" indent="0" marL="0">
              <a:lnSpc>
                <a:spcPct val="100000"/>
              </a:lnSpc>
              <a:buNone/>
            </a:pPr>
            <a:r>
              <a:rPr lang="en-US" sz="1300" b="1" dirty="0">
                <a:solidFill>
                  <a:srgbClr val="FFFFFF"/>
                </a:solidFill>
                <a:latin typeface="Calibri" pitchFamily="34" charset="0"/>
                <a:ea typeface="Calibri" pitchFamily="34" charset="-122"/>
                <a:cs typeface="Calibri" pitchFamily="34" charset="-120"/>
              </a:rPr>
              <a:t>WHY IT</a:t>
            </a:r>
            <a:endParaRPr lang="en-US" sz="1300" dirty="0"/>
          </a:p>
          <a:p>
            <a:pPr algn="ctr" indent="0" marL="0">
              <a:lnSpc>
                <a:spcPct val="100000"/>
              </a:lnSpc>
              <a:buNone/>
            </a:pPr>
            <a:r>
              <a:rPr lang="en-US" sz="1300" b="1" dirty="0">
                <a:solidFill>
                  <a:srgbClr val="FFFFFF"/>
                </a:solidFill>
                <a:latin typeface="Calibri" pitchFamily="34" charset="0"/>
                <a:ea typeface="Calibri" pitchFamily="34" charset="-122"/>
                <a:cs typeface="Calibri" pitchFamily="34" charset="-120"/>
              </a:rPr>
              <a:t>MATTERS</a:t>
            </a:r>
            <a:endParaRPr lang="en-US" sz="1300" dirty="0"/>
          </a:p>
        </p:txBody>
      </p:sp>
      <p:sp>
        <p:nvSpPr>
          <p:cNvPr id="44" name="Text 42"/>
          <p:cNvSpPr/>
          <p:nvPr/>
        </p:nvSpPr>
        <p:spPr>
          <a:xfrm>
            <a:off x="2514600" y="5843016"/>
            <a:ext cx="8942832" cy="548640"/>
          </a:xfrm>
          <a:prstGeom prst="rect">
            <a:avLst/>
          </a:prstGeom>
          <a:noFill/>
          <a:ln/>
        </p:spPr>
        <p:txBody>
          <a:bodyPr wrap="square" lIns="0" tIns="0" rIns="0" bIns="0" rtlCol="0" anchor="ctr"/>
          <a:lstStyle/>
          <a:p>
            <a:pPr indent="0" marL="0">
              <a:lnSpc>
                <a:spcPct val="108000"/>
              </a:lnSpc>
              <a:buNone/>
            </a:pPr>
            <a:r>
              <a:rPr lang="en-US" sz="1400" dirty="0">
                <a:solidFill>
                  <a:srgbClr val="1A1A1A"/>
                </a:solidFill>
                <a:latin typeface="Calibri" pitchFamily="34" charset="0"/>
                <a:ea typeface="Calibri" pitchFamily="34" charset="-122"/>
                <a:cs typeface="Calibri" pitchFamily="34" charset="-120"/>
              </a:rPr>
              <a:t>Temperature range is the key screening variable — match your process's actual required temperature to a technology's range on Slide 4 before assuming CST is a fit.</a:t>
            </a:r>
            <a:endParaRPr lang="en-US" sz="1400" dirty="0"/>
          </a:p>
        </p:txBody>
      </p:sp>
      <p:sp>
        <p:nvSpPr>
          <p:cNvPr id="45" name="Text 43"/>
          <p:cNvSpPr/>
          <p:nvPr/>
        </p:nvSpPr>
        <p:spPr>
          <a:xfrm>
            <a:off x="457200" y="6537960"/>
            <a:ext cx="8686800" cy="256032"/>
          </a:xfrm>
          <a:prstGeom prst="rect">
            <a:avLst/>
          </a:prstGeom>
          <a:noFill/>
          <a:ln/>
        </p:spPr>
        <p:txBody>
          <a:bodyPr wrap="square" lIns="0" tIns="0" rIns="0" bIns="0" rtlCol="0" anchor="ctr"/>
          <a:lstStyle/>
          <a:p>
            <a:pPr indent="0" marL="0">
              <a:buNone/>
            </a:pPr>
            <a:r>
              <a:rPr lang="en-US" sz="900" i="1" dirty="0">
                <a:solidFill>
                  <a:srgbClr val="5A6472"/>
                </a:solidFill>
                <a:latin typeface="Calibri" pitchFamily="34" charset="0"/>
                <a:ea typeface="Calibri" pitchFamily="34" charset="-122"/>
                <a:cs typeface="Calibri" pitchFamily="34" charset="-120"/>
              </a:rPr>
              <a:t>MNRE Call for Proposals — Concentrating Solar Thermal (CST) Technology for Indian Industry, 2026</a:t>
            </a:r>
            <a:endParaRPr lang="en-US" sz="900" dirty="0"/>
          </a:p>
        </p:txBody>
      </p:sp>
      <p:sp>
        <p:nvSpPr>
          <p:cNvPr id="46" name="Text 44"/>
          <p:cNvSpPr/>
          <p:nvPr/>
        </p:nvSpPr>
        <p:spPr>
          <a:xfrm>
            <a:off x="10085832" y="6537960"/>
            <a:ext cx="1645920" cy="256032"/>
          </a:xfrm>
          <a:prstGeom prst="rect">
            <a:avLst/>
          </a:prstGeom>
          <a:noFill/>
          <a:ln/>
        </p:spPr>
        <p:txBody>
          <a:bodyPr wrap="square" lIns="0" tIns="0" rIns="0" bIns="0" rtlCol="0" anchor="ctr"/>
          <a:lstStyle/>
          <a:p>
            <a:pPr algn="r" indent="0" marL="0">
              <a:buNone/>
            </a:pPr>
            <a:r>
              <a:rPr lang="en-US" sz="900" dirty="0">
                <a:solidFill>
                  <a:srgbClr val="5A6472"/>
                </a:solidFill>
                <a:latin typeface="Calibri" pitchFamily="34" charset="0"/>
                <a:ea typeface="Calibri" pitchFamily="34" charset="-122"/>
                <a:cs typeface="Calibri" pitchFamily="34" charset="-120"/>
              </a:rPr>
              <a:t>Slide 5</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274320"/>
            <a:ext cx="10515600" cy="548640"/>
          </a:xfrm>
          <a:prstGeom prst="rect">
            <a:avLst/>
          </a:prstGeom>
          <a:noFill/>
          <a:ln/>
        </p:spPr>
        <p:txBody>
          <a:bodyPr wrap="square" lIns="0" tIns="0" rIns="0" bIns="0" rtlCol="0" anchor="ctr"/>
          <a:lstStyle/>
          <a:p>
            <a:pPr indent="0" marL="0">
              <a:buNone/>
            </a:pPr>
            <a:r>
              <a:rPr lang="en-US" sz="2600" b="1" dirty="0">
                <a:solidFill>
                  <a:srgbClr val="00318B"/>
                </a:solidFill>
                <a:latin typeface="Cambria" pitchFamily="34" charset="0"/>
                <a:ea typeface="Cambria" pitchFamily="34" charset="-122"/>
                <a:cs typeface="Cambria" pitchFamily="34" charset="-120"/>
              </a:rPr>
              <a:t>Potential Industrial Sectors (2/2)</a:t>
            </a:r>
            <a:endParaRPr lang="en-US" sz="2600" dirty="0"/>
          </a:p>
        </p:txBody>
      </p:sp>
      <p:sp>
        <p:nvSpPr>
          <p:cNvPr id="3" name="Text 1"/>
          <p:cNvSpPr/>
          <p:nvPr/>
        </p:nvSpPr>
        <p:spPr>
          <a:xfrm>
            <a:off x="548640" y="777240"/>
            <a:ext cx="10515600" cy="320040"/>
          </a:xfrm>
          <a:prstGeom prst="rect">
            <a:avLst/>
          </a:prstGeom>
          <a:noFill/>
          <a:ln/>
        </p:spPr>
        <p:txBody>
          <a:bodyPr wrap="square" lIns="0" tIns="0" rIns="0" bIns="0" rtlCol="0" anchor="ctr"/>
          <a:lstStyle/>
          <a:p>
            <a:pPr indent="0" marL="0">
              <a:buNone/>
            </a:pPr>
            <a:r>
              <a:rPr lang="en-US" sz="1400" i="1" dirty="0">
                <a:solidFill>
                  <a:srgbClr val="5A6472"/>
                </a:solidFill>
                <a:latin typeface="Calibri" pitchFamily="34" charset="0"/>
                <a:ea typeface="Calibri" pitchFamily="34" charset="-122"/>
                <a:cs typeface="Calibri" pitchFamily="34" charset="-120"/>
              </a:rPr>
              <a:t>Continued — plus “any other application for Green Heat”</a:t>
            </a:r>
            <a:endParaRPr lang="en-US" sz="1400" dirty="0"/>
          </a:p>
        </p:txBody>
      </p:sp>
      <p:sp>
        <p:nvSpPr>
          <p:cNvPr id="4" name="Shape 2"/>
          <p:cNvSpPr/>
          <p:nvPr/>
        </p:nvSpPr>
        <p:spPr>
          <a:xfrm>
            <a:off x="548640" y="1188720"/>
            <a:ext cx="3538728" cy="1115568"/>
          </a:xfrm>
          <a:prstGeom prst="rect">
            <a:avLst>
              <a:gd name="adj" fmla="val 4918"/>
            </a:avLst>
          </a:prstGeom>
          <a:solidFill>
            <a:srgbClr val="DCE9F7"/>
          </a:solidFill>
          <a:ln/>
        </p:spPr>
      </p:sp>
      <p:sp>
        <p:nvSpPr>
          <p:cNvPr id="5" name="Text 3"/>
          <p:cNvSpPr/>
          <p:nvPr/>
        </p:nvSpPr>
        <p:spPr>
          <a:xfrm>
            <a:off x="694944" y="1261872"/>
            <a:ext cx="3246120" cy="274320"/>
          </a:xfrm>
          <a:prstGeom prst="rect">
            <a:avLst/>
          </a:prstGeom>
          <a:noFill/>
          <a:ln/>
        </p:spPr>
        <p:txBody>
          <a:bodyPr wrap="square" lIns="0" tIns="0" rIns="0" bIns="0" rtlCol="0" anchor="ctr"/>
          <a:lstStyle/>
          <a:p>
            <a:pPr indent="0" marL="0">
              <a:buNone/>
            </a:pPr>
            <a:r>
              <a:rPr lang="en-US" sz="1300" b="1" dirty="0">
                <a:solidFill>
                  <a:srgbClr val="00318B"/>
                </a:solidFill>
                <a:latin typeface="Calibri" pitchFamily="34" charset="0"/>
                <a:ea typeface="Calibri" pitchFamily="34" charset="-122"/>
                <a:cs typeface="Calibri" pitchFamily="34" charset="-120"/>
              </a:rPr>
              <a:t>Leather &amp; Footwear</a:t>
            </a:r>
            <a:endParaRPr lang="en-US" sz="1300" dirty="0"/>
          </a:p>
        </p:txBody>
      </p:sp>
      <p:sp>
        <p:nvSpPr>
          <p:cNvPr id="6" name="Text 4"/>
          <p:cNvSpPr/>
          <p:nvPr/>
        </p:nvSpPr>
        <p:spPr>
          <a:xfrm>
            <a:off x="694944" y="1536192"/>
            <a:ext cx="3246120" cy="274320"/>
          </a:xfrm>
          <a:prstGeom prst="rect">
            <a:avLst/>
          </a:prstGeom>
          <a:solidFill>
            <a:srgbClr val="FF8200"/>
          </a:solidFill>
          <a:ln/>
        </p:spPr>
        <p:txBody>
          <a:bodyPr wrap="square" lIns="0" tIns="0" rIns="0" bIns="0" rtlCol="0" anchor="ctr"/>
          <a:lstStyle/>
          <a:p>
            <a:pPr algn="l" indent="0" marL="0">
              <a:buNone/>
            </a:pPr>
            <a:r>
              <a:rPr lang="en-US" sz="1150" b="1" dirty="0">
                <a:solidFill>
                  <a:srgbClr val="FFFFFF"/>
                </a:solidFill>
                <a:latin typeface="Calibri" pitchFamily="34" charset="0"/>
                <a:ea typeface="Calibri" pitchFamily="34" charset="-122"/>
                <a:cs typeface="Calibri" pitchFamily="34" charset="-120"/>
              </a:rPr>
              <a:t>Up to 200°C</a:t>
            </a:r>
            <a:endParaRPr lang="en-US" sz="1150" dirty="0"/>
          </a:p>
        </p:txBody>
      </p:sp>
      <p:sp>
        <p:nvSpPr>
          <p:cNvPr id="7" name="Text 5"/>
          <p:cNvSpPr/>
          <p:nvPr/>
        </p:nvSpPr>
        <p:spPr>
          <a:xfrm>
            <a:off x="694944" y="1847088"/>
            <a:ext cx="3246120" cy="457200"/>
          </a:xfrm>
          <a:prstGeom prst="rect">
            <a:avLst/>
          </a:prstGeom>
          <a:noFill/>
          <a:ln/>
        </p:spPr>
        <p:txBody>
          <a:bodyPr wrap="square" lIns="0" tIns="0" rIns="0" bIns="0" rtlCol="0" anchor="t"/>
          <a:lstStyle/>
          <a:p>
            <a:pPr indent="0" marL="0">
              <a:lnSpc>
                <a:spcPct val="105000"/>
              </a:lnSpc>
              <a:buNone/>
            </a:pPr>
            <a:r>
              <a:rPr lang="en-US" sz="1100" dirty="0">
                <a:solidFill>
                  <a:srgbClr val="1A1A1A"/>
                </a:solidFill>
                <a:latin typeface="Calibri" pitchFamily="34" charset="0"/>
                <a:ea typeface="Calibri" pitchFamily="34" charset="-122"/>
                <a:cs typeface="Calibri" pitchFamily="34" charset="-120"/>
              </a:rPr>
              <a:t>Drying, evaporation, process heating</a:t>
            </a:r>
            <a:endParaRPr lang="en-US" sz="1100" dirty="0"/>
          </a:p>
        </p:txBody>
      </p:sp>
      <p:sp>
        <p:nvSpPr>
          <p:cNvPr id="8" name="Shape 6"/>
          <p:cNvSpPr/>
          <p:nvPr/>
        </p:nvSpPr>
        <p:spPr>
          <a:xfrm>
            <a:off x="4325112" y="1188720"/>
            <a:ext cx="3538728" cy="1115568"/>
          </a:xfrm>
          <a:prstGeom prst="rect">
            <a:avLst>
              <a:gd name="adj" fmla="val 4918"/>
            </a:avLst>
          </a:prstGeom>
          <a:solidFill>
            <a:srgbClr val="EEF3FB"/>
          </a:solidFill>
          <a:ln/>
        </p:spPr>
      </p:sp>
      <p:sp>
        <p:nvSpPr>
          <p:cNvPr id="9" name="Text 7"/>
          <p:cNvSpPr/>
          <p:nvPr/>
        </p:nvSpPr>
        <p:spPr>
          <a:xfrm>
            <a:off x="4471416" y="1261872"/>
            <a:ext cx="3246120" cy="274320"/>
          </a:xfrm>
          <a:prstGeom prst="rect">
            <a:avLst/>
          </a:prstGeom>
          <a:noFill/>
          <a:ln/>
        </p:spPr>
        <p:txBody>
          <a:bodyPr wrap="square" lIns="0" tIns="0" rIns="0" bIns="0" rtlCol="0" anchor="ctr"/>
          <a:lstStyle/>
          <a:p>
            <a:pPr indent="0" marL="0">
              <a:buNone/>
            </a:pPr>
            <a:r>
              <a:rPr lang="en-US" sz="1300" b="1" dirty="0">
                <a:solidFill>
                  <a:srgbClr val="00318B"/>
                </a:solidFill>
                <a:latin typeface="Calibri" pitchFamily="34" charset="0"/>
                <a:ea typeface="Calibri" pitchFamily="34" charset="-122"/>
                <a:cs typeface="Calibri" pitchFamily="34" charset="-120"/>
              </a:rPr>
              <a:t>Non-ferrous Metals</a:t>
            </a:r>
            <a:endParaRPr lang="en-US" sz="1300" dirty="0"/>
          </a:p>
        </p:txBody>
      </p:sp>
      <p:sp>
        <p:nvSpPr>
          <p:cNvPr id="10" name="Text 8"/>
          <p:cNvSpPr/>
          <p:nvPr/>
        </p:nvSpPr>
        <p:spPr>
          <a:xfrm>
            <a:off x="4471416" y="1536192"/>
            <a:ext cx="3246120" cy="274320"/>
          </a:xfrm>
          <a:prstGeom prst="rect">
            <a:avLst/>
          </a:prstGeom>
          <a:solidFill>
            <a:srgbClr val="FF8200"/>
          </a:solidFill>
          <a:ln/>
        </p:spPr>
        <p:txBody>
          <a:bodyPr wrap="square" lIns="0" tIns="0" rIns="0" bIns="0" rtlCol="0" anchor="ctr"/>
          <a:lstStyle/>
          <a:p>
            <a:pPr algn="l" indent="0" marL="0">
              <a:buNone/>
            </a:pPr>
            <a:r>
              <a:rPr lang="en-US" sz="1150" b="1" dirty="0">
                <a:solidFill>
                  <a:srgbClr val="FFFFFF"/>
                </a:solidFill>
                <a:latin typeface="Calibri" pitchFamily="34" charset="0"/>
                <a:ea typeface="Calibri" pitchFamily="34" charset="-122"/>
                <a:cs typeface="Calibri" pitchFamily="34" charset="-120"/>
              </a:rPr>
              <a:t>Up to 1800°C</a:t>
            </a:r>
            <a:endParaRPr lang="en-US" sz="1150" dirty="0"/>
          </a:p>
        </p:txBody>
      </p:sp>
      <p:sp>
        <p:nvSpPr>
          <p:cNvPr id="11" name="Text 9"/>
          <p:cNvSpPr/>
          <p:nvPr/>
        </p:nvSpPr>
        <p:spPr>
          <a:xfrm>
            <a:off x="4471416" y="1847088"/>
            <a:ext cx="3246120" cy="457200"/>
          </a:xfrm>
          <a:prstGeom prst="rect">
            <a:avLst/>
          </a:prstGeom>
          <a:noFill/>
          <a:ln/>
        </p:spPr>
        <p:txBody>
          <a:bodyPr wrap="square" lIns="0" tIns="0" rIns="0" bIns="0" rtlCol="0" anchor="t"/>
          <a:lstStyle/>
          <a:p>
            <a:pPr indent="0" marL="0">
              <a:lnSpc>
                <a:spcPct val="105000"/>
              </a:lnSpc>
              <a:buNone/>
            </a:pPr>
            <a:r>
              <a:rPr lang="en-US" sz="1100" dirty="0">
                <a:solidFill>
                  <a:srgbClr val="1A1A1A"/>
                </a:solidFill>
                <a:latin typeface="Calibri" pitchFamily="34" charset="0"/>
                <a:ea typeface="Calibri" pitchFamily="34" charset="-122"/>
                <a:cs typeface="Calibri" pitchFamily="34" charset="-120"/>
              </a:rPr>
              <a:t>Cleaning, process heating, cooling</a:t>
            </a:r>
            <a:endParaRPr lang="en-US" sz="1100" dirty="0"/>
          </a:p>
        </p:txBody>
      </p:sp>
      <p:sp>
        <p:nvSpPr>
          <p:cNvPr id="12" name="Shape 10"/>
          <p:cNvSpPr/>
          <p:nvPr/>
        </p:nvSpPr>
        <p:spPr>
          <a:xfrm>
            <a:off x="8101584" y="1188720"/>
            <a:ext cx="3538728" cy="1115568"/>
          </a:xfrm>
          <a:prstGeom prst="rect">
            <a:avLst>
              <a:gd name="adj" fmla="val 4918"/>
            </a:avLst>
          </a:prstGeom>
          <a:solidFill>
            <a:srgbClr val="DCE9F7"/>
          </a:solidFill>
          <a:ln/>
        </p:spPr>
      </p:sp>
      <p:sp>
        <p:nvSpPr>
          <p:cNvPr id="13" name="Text 11"/>
          <p:cNvSpPr/>
          <p:nvPr/>
        </p:nvSpPr>
        <p:spPr>
          <a:xfrm>
            <a:off x="8247888" y="1261872"/>
            <a:ext cx="3246120" cy="274320"/>
          </a:xfrm>
          <a:prstGeom prst="rect">
            <a:avLst/>
          </a:prstGeom>
          <a:noFill/>
          <a:ln/>
        </p:spPr>
        <p:txBody>
          <a:bodyPr wrap="square" lIns="0" tIns="0" rIns="0" bIns="0" rtlCol="0" anchor="ctr"/>
          <a:lstStyle/>
          <a:p>
            <a:pPr indent="0" marL="0">
              <a:buNone/>
            </a:pPr>
            <a:r>
              <a:rPr lang="en-US" sz="1300" b="1" dirty="0">
                <a:solidFill>
                  <a:srgbClr val="00318B"/>
                </a:solidFill>
                <a:latin typeface="Calibri" pitchFamily="34" charset="0"/>
                <a:ea typeface="Calibri" pitchFamily="34" charset="-122"/>
                <a:cs typeface="Calibri" pitchFamily="34" charset="-120"/>
              </a:rPr>
              <a:t>Petroleum Refineries</a:t>
            </a:r>
            <a:endParaRPr lang="en-US" sz="1300" dirty="0"/>
          </a:p>
        </p:txBody>
      </p:sp>
      <p:sp>
        <p:nvSpPr>
          <p:cNvPr id="14" name="Text 12"/>
          <p:cNvSpPr/>
          <p:nvPr/>
        </p:nvSpPr>
        <p:spPr>
          <a:xfrm>
            <a:off x="8247888" y="1536192"/>
            <a:ext cx="3246120" cy="274320"/>
          </a:xfrm>
          <a:prstGeom prst="rect">
            <a:avLst/>
          </a:prstGeom>
          <a:solidFill>
            <a:srgbClr val="FF8200"/>
          </a:solidFill>
          <a:ln/>
        </p:spPr>
        <p:txBody>
          <a:bodyPr wrap="square" lIns="0" tIns="0" rIns="0" bIns="0" rtlCol="0" anchor="ctr"/>
          <a:lstStyle/>
          <a:p>
            <a:pPr algn="l" indent="0" marL="0">
              <a:buNone/>
            </a:pPr>
            <a:r>
              <a:rPr lang="en-US" sz="1150" b="1" dirty="0">
                <a:solidFill>
                  <a:srgbClr val="FFFFFF"/>
                </a:solidFill>
                <a:latin typeface="Calibri" pitchFamily="34" charset="0"/>
                <a:ea typeface="Calibri" pitchFamily="34" charset="-122"/>
                <a:cs typeface="Calibri" pitchFamily="34" charset="-120"/>
              </a:rPr>
              <a:t>Up to 1200°C</a:t>
            </a:r>
            <a:endParaRPr lang="en-US" sz="1150" dirty="0"/>
          </a:p>
        </p:txBody>
      </p:sp>
      <p:sp>
        <p:nvSpPr>
          <p:cNvPr id="15" name="Text 13"/>
          <p:cNvSpPr/>
          <p:nvPr/>
        </p:nvSpPr>
        <p:spPr>
          <a:xfrm>
            <a:off x="8247888" y="1847088"/>
            <a:ext cx="3246120" cy="457200"/>
          </a:xfrm>
          <a:prstGeom prst="rect">
            <a:avLst/>
          </a:prstGeom>
          <a:noFill/>
          <a:ln/>
        </p:spPr>
        <p:txBody>
          <a:bodyPr wrap="square" lIns="0" tIns="0" rIns="0" bIns="0" rtlCol="0" anchor="t"/>
          <a:lstStyle/>
          <a:p>
            <a:pPr indent="0" marL="0">
              <a:lnSpc>
                <a:spcPct val="105000"/>
              </a:lnSpc>
              <a:buNone/>
            </a:pPr>
            <a:r>
              <a:rPr lang="en-US" sz="1100" dirty="0">
                <a:solidFill>
                  <a:srgbClr val="1A1A1A"/>
                </a:solidFill>
                <a:latin typeface="Calibri" pitchFamily="34" charset="0"/>
                <a:ea typeface="Calibri" pitchFamily="34" charset="-122"/>
                <a:cs typeface="Calibri" pitchFamily="34" charset="-120"/>
              </a:rPr>
              <a:t>Cleaning, drying, distillation, sterilisation, process heating</a:t>
            </a:r>
            <a:endParaRPr lang="en-US" sz="1100" dirty="0"/>
          </a:p>
        </p:txBody>
      </p:sp>
      <p:sp>
        <p:nvSpPr>
          <p:cNvPr id="16" name="Shape 14"/>
          <p:cNvSpPr/>
          <p:nvPr/>
        </p:nvSpPr>
        <p:spPr>
          <a:xfrm>
            <a:off x="548640" y="2432304"/>
            <a:ext cx="3538728" cy="1115568"/>
          </a:xfrm>
          <a:prstGeom prst="rect">
            <a:avLst>
              <a:gd name="adj" fmla="val 4918"/>
            </a:avLst>
          </a:prstGeom>
          <a:solidFill>
            <a:srgbClr val="EEF3FB"/>
          </a:solidFill>
          <a:ln/>
        </p:spPr>
      </p:sp>
      <p:sp>
        <p:nvSpPr>
          <p:cNvPr id="17" name="Text 15"/>
          <p:cNvSpPr/>
          <p:nvPr/>
        </p:nvSpPr>
        <p:spPr>
          <a:xfrm>
            <a:off x="694944" y="2505456"/>
            <a:ext cx="3246120" cy="274320"/>
          </a:xfrm>
          <a:prstGeom prst="rect">
            <a:avLst/>
          </a:prstGeom>
          <a:noFill/>
          <a:ln/>
        </p:spPr>
        <p:txBody>
          <a:bodyPr wrap="square" lIns="0" tIns="0" rIns="0" bIns="0" rtlCol="0" anchor="ctr"/>
          <a:lstStyle/>
          <a:p>
            <a:pPr indent="0" marL="0">
              <a:buNone/>
            </a:pPr>
            <a:r>
              <a:rPr lang="en-US" sz="1300" b="1" dirty="0">
                <a:solidFill>
                  <a:srgbClr val="00318B"/>
                </a:solidFill>
                <a:latin typeface="Calibri" pitchFamily="34" charset="0"/>
                <a:ea typeface="Calibri" pitchFamily="34" charset="-122"/>
                <a:cs typeface="Calibri" pitchFamily="34" charset="-120"/>
              </a:rPr>
              <a:t>Pharmaceuticals</a:t>
            </a:r>
            <a:endParaRPr lang="en-US" sz="1300" dirty="0"/>
          </a:p>
        </p:txBody>
      </p:sp>
      <p:sp>
        <p:nvSpPr>
          <p:cNvPr id="18" name="Text 16"/>
          <p:cNvSpPr/>
          <p:nvPr/>
        </p:nvSpPr>
        <p:spPr>
          <a:xfrm>
            <a:off x="694944" y="2779776"/>
            <a:ext cx="3246120" cy="274320"/>
          </a:xfrm>
          <a:prstGeom prst="rect">
            <a:avLst/>
          </a:prstGeom>
          <a:solidFill>
            <a:srgbClr val="FF8200"/>
          </a:solidFill>
          <a:ln/>
        </p:spPr>
        <p:txBody>
          <a:bodyPr wrap="square" lIns="0" tIns="0" rIns="0" bIns="0" rtlCol="0" anchor="ctr"/>
          <a:lstStyle/>
          <a:p>
            <a:pPr algn="l" indent="0" marL="0">
              <a:buNone/>
            </a:pPr>
            <a:r>
              <a:rPr lang="en-US" sz="1150" b="1" dirty="0">
                <a:solidFill>
                  <a:srgbClr val="FFFFFF"/>
                </a:solidFill>
                <a:latin typeface="Calibri" pitchFamily="34" charset="0"/>
                <a:ea typeface="Calibri" pitchFamily="34" charset="-122"/>
                <a:cs typeface="Calibri" pitchFamily="34" charset="-120"/>
              </a:rPr>
              <a:t>50–300°C</a:t>
            </a:r>
            <a:endParaRPr lang="en-US" sz="1150" dirty="0"/>
          </a:p>
        </p:txBody>
      </p:sp>
      <p:sp>
        <p:nvSpPr>
          <p:cNvPr id="19" name="Text 17"/>
          <p:cNvSpPr/>
          <p:nvPr/>
        </p:nvSpPr>
        <p:spPr>
          <a:xfrm>
            <a:off x="694944" y="3090672"/>
            <a:ext cx="3246120" cy="457200"/>
          </a:xfrm>
          <a:prstGeom prst="rect">
            <a:avLst/>
          </a:prstGeom>
          <a:noFill/>
          <a:ln/>
        </p:spPr>
        <p:txBody>
          <a:bodyPr wrap="square" lIns="0" tIns="0" rIns="0" bIns="0" rtlCol="0" anchor="t"/>
          <a:lstStyle/>
          <a:p>
            <a:pPr indent="0" marL="0">
              <a:lnSpc>
                <a:spcPct val="105000"/>
              </a:lnSpc>
              <a:buNone/>
            </a:pPr>
            <a:r>
              <a:rPr lang="en-US" sz="1100" dirty="0">
                <a:solidFill>
                  <a:srgbClr val="1A1A1A"/>
                </a:solidFill>
                <a:latin typeface="Calibri" pitchFamily="34" charset="0"/>
                <a:ea typeface="Calibri" pitchFamily="34" charset="-122"/>
                <a:cs typeface="Calibri" pitchFamily="34" charset="-120"/>
              </a:rPr>
              <a:t>Cleaning, drying, distillation, sterilisation, process heating</a:t>
            </a:r>
            <a:endParaRPr lang="en-US" sz="1100" dirty="0"/>
          </a:p>
        </p:txBody>
      </p:sp>
      <p:sp>
        <p:nvSpPr>
          <p:cNvPr id="20" name="Shape 18"/>
          <p:cNvSpPr/>
          <p:nvPr/>
        </p:nvSpPr>
        <p:spPr>
          <a:xfrm>
            <a:off x="4325112" y="2432304"/>
            <a:ext cx="3538728" cy="1115568"/>
          </a:xfrm>
          <a:prstGeom prst="rect">
            <a:avLst>
              <a:gd name="adj" fmla="val 4918"/>
            </a:avLst>
          </a:prstGeom>
          <a:solidFill>
            <a:srgbClr val="DCE9F7"/>
          </a:solidFill>
          <a:ln/>
        </p:spPr>
      </p:sp>
      <p:sp>
        <p:nvSpPr>
          <p:cNvPr id="21" name="Text 19"/>
          <p:cNvSpPr/>
          <p:nvPr/>
        </p:nvSpPr>
        <p:spPr>
          <a:xfrm>
            <a:off x="4471416" y="2505456"/>
            <a:ext cx="3246120" cy="274320"/>
          </a:xfrm>
          <a:prstGeom prst="rect">
            <a:avLst/>
          </a:prstGeom>
          <a:noFill/>
          <a:ln/>
        </p:spPr>
        <p:txBody>
          <a:bodyPr wrap="square" lIns="0" tIns="0" rIns="0" bIns="0" rtlCol="0" anchor="ctr"/>
          <a:lstStyle/>
          <a:p>
            <a:pPr indent="0" marL="0">
              <a:buNone/>
            </a:pPr>
            <a:r>
              <a:rPr lang="en-US" sz="1300" b="1" dirty="0">
                <a:solidFill>
                  <a:srgbClr val="00318B"/>
                </a:solidFill>
                <a:latin typeface="Calibri" pitchFamily="34" charset="0"/>
                <a:ea typeface="Calibri" pitchFamily="34" charset="-122"/>
                <a:cs typeface="Calibri" pitchFamily="34" charset="-120"/>
              </a:rPr>
              <a:t>Plastics &amp; Polymers</a:t>
            </a:r>
            <a:endParaRPr lang="en-US" sz="1300" dirty="0"/>
          </a:p>
        </p:txBody>
      </p:sp>
      <p:sp>
        <p:nvSpPr>
          <p:cNvPr id="22" name="Text 20"/>
          <p:cNvSpPr/>
          <p:nvPr/>
        </p:nvSpPr>
        <p:spPr>
          <a:xfrm>
            <a:off x="4471416" y="2779776"/>
            <a:ext cx="3246120" cy="274320"/>
          </a:xfrm>
          <a:prstGeom prst="rect">
            <a:avLst/>
          </a:prstGeom>
          <a:solidFill>
            <a:srgbClr val="FF8200"/>
          </a:solidFill>
          <a:ln/>
        </p:spPr>
        <p:txBody>
          <a:bodyPr wrap="square" lIns="0" tIns="0" rIns="0" bIns="0" rtlCol="0" anchor="ctr"/>
          <a:lstStyle/>
          <a:p>
            <a:pPr algn="l" indent="0" marL="0">
              <a:buNone/>
            </a:pPr>
            <a:r>
              <a:rPr lang="en-US" sz="1150" b="1" dirty="0">
                <a:solidFill>
                  <a:srgbClr val="FFFFFF"/>
                </a:solidFill>
                <a:latin typeface="Calibri" pitchFamily="34" charset="0"/>
                <a:ea typeface="Calibri" pitchFamily="34" charset="-122"/>
                <a:cs typeface="Calibri" pitchFamily="34" charset="-120"/>
              </a:rPr>
              <a:t>Up to 300°C</a:t>
            </a:r>
            <a:endParaRPr lang="en-US" sz="1150" dirty="0"/>
          </a:p>
        </p:txBody>
      </p:sp>
      <p:sp>
        <p:nvSpPr>
          <p:cNvPr id="23" name="Text 21"/>
          <p:cNvSpPr/>
          <p:nvPr/>
        </p:nvSpPr>
        <p:spPr>
          <a:xfrm>
            <a:off x="4471416" y="3090672"/>
            <a:ext cx="3246120" cy="457200"/>
          </a:xfrm>
          <a:prstGeom prst="rect">
            <a:avLst/>
          </a:prstGeom>
          <a:noFill/>
          <a:ln/>
        </p:spPr>
        <p:txBody>
          <a:bodyPr wrap="square" lIns="0" tIns="0" rIns="0" bIns="0" rtlCol="0" anchor="t"/>
          <a:lstStyle/>
          <a:p>
            <a:pPr indent="0" marL="0">
              <a:lnSpc>
                <a:spcPct val="105000"/>
              </a:lnSpc>
              <a:buNone/>
            </a:pPr>
            <a:r>
              <a:rPr lang="en-US" sz="1100" dirty="0">
                <a:solidFill>
                  <a:srgbClr val="1A1A1A"/>
                </a:solidFill>
                <a:latin typeface="Calibri" pitchFamily="34" charset="0"/>
                <a:ea typeface="Calibri" pitchFamily="34" charset="-122"/>
                <a:cs typeface="Calibri" pitchFamily="34" charset="-120"/>
              </a:rPr>
              <a:t>Drying, process heating</a:t>
            </a:r>
            <a:endParaRPr lang="en-US" sz="1100" dirty="0"/>
          </a:p>
        </p:txBody>
      </p:sp>
      <p:sp>
        <p:nvSpPr>
          <p:cNvPr id="24" name="Shape 22"/>
          <p:cNvSpPr/>
          <p:nvPr/>
        </p:nvSpPr>
        <p:spPr>
          <a:xfrm>
            <a:off x="8101584" y="2432304"/>
            <a:ext cx="3538728" cy="1115568"/>
          </a:xfrm>
          <a:prstGeom prst="rect">
            <a:avLst>
              <a:gd name="adj" fmla="val 4918"/>
            </a:avLst>
          </a:prstGeom>
          <a:solidFill>
            <a:srgbClr val="EEF3FB"/>
          </a:solidFill>
          <a:ln/>
        </p:spPr>
      </p:sp>
      <p:sp>
        <p:nvSpPr>
          <p:cNvPr id="25" name="Text 23"/>
          <p:cNvSpPr/>
          <p:nvPr/>
        </p:nvSpPr>
        <p:spPr>
          <a:xfrm>
            <a:off x="8247888" y="2505456"/>
            <a:ext cx="3246120" cy="274320"/>
          </a:xfrm>
          <a:prstGeom prst="rect">
            <a:avLst/>
          </a:prstGeom>
          <a:noFill/>
          <a:ln/>
        </p:spPr>
        <p:txBody>
          <a:bodyPr wrap="square" lIns="0" tIns="0" rIns="0" bIns="0" rtlCol="0" anchor="ctr"/>
          <a:lstStyle/>
          <a:p>
            <a:pPr indent="0" marL="0">
              <a:buNone/>
            </a:pPr>
            <a:r>
              <a:rPr lang="en-US" sz="1300" b="1" dirty="0">
                <a:solidFill>
                  <a:srgbClr val="00318B"/>
                </a:solidFill>
                <a:latin typeface="Calibri" pitchFamily="34" charset="0"/>
                <a:ea typeface="Calibri" pitchFamily="34" charset="-122"/>
                <a:cs typeface="Calibri" pitchFamily="34" charset="-120"/>
              </a:rPr>
              <a:t>Pulp &amp; Paper</a:t>
            </a:r>
            <a:endParaRPr lang="en-US" sz="1300" dirty="0"/>
          </a:p>
        </p:txBody>
      </p:sp>
      <p:sp>
        <p:nvSpPr>
          <p:cNvPr id="26" name="Text 24"/>
          <p:cNvSpPr/>
          <p:nvPr/>
        </p:nvSpPr>
        <p:spPr>
          <a:xfrm>
            <a:off x="8247888" y="2779776"/>
            <a:ext cx="3246120" cy="274320"/>
          </a:xfrm>
          <a:prstGeom prst="rect">
            <a:avLst/>
          </a:prstGeom>
          <a:solidFill>
            <a:srgbClr val="FF8200"/>
          </a:solidFill>
          <a:ln/>
        </p:spPr>
        <p:txBody>
          <a:bodyPr wrap="square" lIns="0" tIns="0" rIns="0" bIns="0" rtlCol="0" anchor="ctr"/>
          <a:lstStyle/>
          <a:p>
            <a:pPr algn="l" indent="0" marL="0">
              <a:buNone/>
            </a:pPr>
            <a:r>
              <a:rPr lang="en-US" sz="1150" b="1" dirty="0">
                <a:solidFill>
                  <a:srgbClr val="FFFFFF"/>
                </a:solidFill>
                <a:latin typeface="Calibri" pitchFamily="34" charset="0"/>
                <a:ea typeface="Calibri" pitchFamily="34" charset="-122"/>
                <a:cs typeface="Calibri" pitchFamily="34" charset="-120"/>
              </a:rPr>
              <a:t>50–240°C</a:t>
            </a:r>
            <a:endParaRPr lang="en-US" sz="1150" dirty="0"/>
          </a:p>
        </p:txBody>
      </p:sp>
      <p:sp>
        <p:nvSpPr>
          <p:cNvPr id="27" name="Text 25"/>
          <p:cNvSpPr/>
          <p:nvPr/>
        </p:nvSpPr>
        <p:spPr>
          <a:xfrm>
            <a:off x="8247888" y="3090672"/>
            <a:ext cx="3246120" cy="457200"/>
          </a:xfrm>
          <a:prstGeom prst="rect">
            <a:avLst/>
          </a:prstGeom>
          <a:noFill/>
          <a:ln/>
        </p:spPr>
        <p:txBody>
          <a:bodyPr wrap="square" lIns="0" tIns="0" rIns="0" bIns="0" rtlCol="0" anchor="t"/>
          <a:lstStyle/>
          <a:p>
            <a:pPr indent="0" marL="0">
              <a:lnSpc>
                <a:spcPct val="105000"/>
              </a:lnSpc>
              <a:buNone/>
            </a:pPr>
            <a:r>
              <a:rPr lang="en-US" sz="1100" dirty="0">
                <a:solidFill>
                  <a:srgbClr val="1A1A1A"/>
                </a:solidFill>
                <a:latin typeface="Calibri" pitchFamily="34" charset="0"/>
                <a:ea typeface="Calibri" pitchFamily="34" charset="-122"/>
                <a:cs typeface="Calibri" pitchFamily="34" charset="-120"/>
              </a:rPr>
              <a:t>Cleaning, drying, process heating, boiler feed water, cooling</a:t>
            </a:r>
            <a:endParaRPr lang="en-US" sz="1100" dirty="0"/>
          </a:p>
        </p:txBody>
      </p:sp>
      <p:sp>
        <p:nvSpPr>
          <p:cNvPr id="28" name="Shape 26"/>
          <p:cNvSpPr/>
          <p:nvPr/>
        </p:nvSpPr>
        <p:spPr>
          <a:xfrm>
            <a:off x="548640" y="3675888"/>
            <a:ext cx="3538728" cy="1115568"/>
          </a:xfrm>
          <a:prstGeom prst="rect">
            <a:avLst>
              <a:gd name="adj" fmla="val 4918"/>
            </a:avLst>
          </a:prstGeom>
          <a:solidFill>
            <a:srgbClr val="DCE9F7"/>
          </a:solidFill>
          <a:ln/>
        </p:spPr>
      </p:sp>
      <p:sp>
        <p:nvSpPr>
          <p:cNvPr id="29" name="Text 27"/>
          <p:cNvSpPr/>
          <p:nvPr/>
        </p:nvSpPr>
        <p:spPr>
          <a:xfrm>
            <a:off x="694944" y="3749040"/>
            <a:ext cx="3246120" cy="274320"/>
          </a:xfrm>
          <a:prstGeom prst="rect">
            <a:avLst/>
          </a:prstGeom>
          <a:noFill/>
          <a:ln/>
        </p:spPr>
        <p:txBody>
          <a:bodyPr wrap="square" lIns="0" tIns="0" rIns="0" bIns="0" rtlCol="0" anchor="ctr"/>
          <a:lstStyle/>
          <a:p>
            <a:pPr indent="0" marL="0">
              <a:buNone/>
            </a:pPr>
            <a:r>
              <a:rPr lang="en-US" sz="1300" b="1" dirty="0">
                <a:solidFill>
                  <a:srgbClr val="00318B"/>
                </a:solidFill>
                <a:latin typeface="Calibri" pitchFamily="34" charset="0"/>
                <a:ea typeface="Calibri" pitchFamily="34" charset="-122"/>
                <a:cs typeface="Calibri" pitchFamily="34" charset="-120"/>
              </a:rPr>
              <a:t>Rubber</a:t>
            </a:r>
            <a:endParaRPr lang="en-US" sz="1300" dirty="0"/>
          </a:p>
        </p:txBody>
      </p:sp>
      <p:sp>
        <p:nvSpPr>
          <p:cNvPr id="30" name="Text 28"/>
          <p:cNvSpPr/>
          <p:nvPr/>
        </p:nvSpPr>
        <p:spPr>
          <a:xfrm>
            <a:off x="694944" y="4023360"/>
            <a:ext cx="3246120" cy="274320"/>
          </a:xfrm>
          <a:prstGeom prst="rect">
            <a:avLst/>
          </a:prstGeom>
          <a:solidFill>
            <a:srgbClr val="FF8200"/>
          </a:solidFill>
          <a:ln/>
        </p:spPr>
        <p:txBody>
          <a:bodyPr wrap="square" lIns="0" tIns="0" rIns="0" bIns="0" rtlCol="0" anchor="ctr"/>
          <a:lstStyle/>
          <a:p>
            <a:pPr algn="l" indent="0" marL="0">
              <a:buNone/>
            </a:pPr>
            <a:r>
              <a:rPr lang="en-US" sz="1150" b="1" dirty="0">
                <a:solidFill>
                  <a:srgbClr val="FFFFFF"/>
                </a:solidFill>
                <a:latin typeface="Calibri" pitchFamily="34" charset="0"/>
                <a:ea typeface="Calibri" pitchFamily="34" charset="-122"/>
                <a:cs typeface="Calibri" pitchFamily="34" charset="-120"/>
              </a:rPr>
              <a:t>Up to 250°C</a:t>
            </a:r>
            <a:endParaRPr lang="en-US" sz="1150" dirty="0"/>
          </a:p>
        </p:txBody>
      </p:sp>
      <p:sp>
        <p:nvSpPr>
          <p:cNvPr id="31" name="Text 29"/>
          <p:cNvSpPr/>
          <p:nvPr/>
        </p:nvSpPr>
        <p:spPr>
          <a:xfrm>
            <a:off x="694944" y="4334256"/>
            <a:ext cx="3246120" cy="457200"/>
          </a:xfrm>
          <a:prstGeom prst="rect">
            <a:avLst/>
          </a:prstGeom>
          <a:noFill/>
          <a:ln/>
        </p:spPr>
        <p:txBody>
          <a:bodyPr wrap="square" lIns="0" tIns="0" rIns="0" bIns="0" rtlCol="0" anchor="t"/>
          <a:lstStyle/>
          <a:p>
            <a:pPr indent="0" marL="0">
              <a:lnSpc>
                <a:spcPct val="105000"/>
              </a:lnSpc>
              <a:buNone/>
            </a:pPr>
            <a:r>
              <a:rPr lang="en-US" sz="1100" dirty="0">
                <a:solidFill>
                  <a:srgbClr val="1A1A1A"/>
                </a:solidFill>
                <a:latin typeface="Calibri" pitchFamily="34" charset="0"/>
                <a:ea typeface="Calibri" pitchFamily="34" charset="-122"/>
                <a:cs typeface="Calibri" pitchFamily="34" charset="-120"/>
              </a:rPr>
              <a:t>Drying, evaporation, process heating</a:t>
            </a:r>
            <a:endParaRPr lang="en-US" sz="1100" dirty="0"/>
          </a:p>
        </p:txBody>
      </p:sp>
      <p:sp>
        <p:nvSpPr>
          <p:cNvPr id="32" name="Shape 30"/>
          <p:cNvSpPr/>
          <p:nvPr/>
        </p:nvSpPr>
        <p:spPr>
          <a:xfrm>
            <a:off x="4325112" y="3675888"/>
            <a:ext cx="3538728" cy="1115568"/>
          </a:xfrm>
          <a:prstGeom prst="rect">
            <a:avLst>
              <a:gd name="adj" fmla="val 4918"/>
            </a:avLst>
          </a:prstGeom>
          <a:solidFill>
            <a:srgbClr val="EEF3FB"/>
          </a:solidFill>
          <a:ln/>
        </p:spPr>
      </p:sp>
      <p:sp>
        <p:nvSpPr>
          <p:cNvPr id="33" name="Text 31"/>
          <p:cNvSpPr/>
          <p:nvPr/>
        </p:nvSpPr>
        <p:spPr>
          <a:xfrm>
            <a:off x="4471416" y="3749040"/>
            <a:ext cx="3246120" cy="274320"/>
          </a:xfrm>
          <a:prstGeom prst="rect">
            <a:avLst/>
          </a:prstGeom>
          <a:noFill/>
          <a:ln/>
        </p:spPr>
        <p:txBody>
          <a:bodyPr wrap="square" lIns="0" tIns="0" rIns="0" bIns="0" rtlCol="0" anchor="ctr"/>
          <a:lstStyle/>
          <a:p>
            <a:pPr indent="0" marL="0">
              <a:buNone/>
            </a:pPr>
            <a:r>
              <a:rPr lang="en-US" sz="1300" b="1" dirty="0">
                <a:solidFill>
                  <a:srgbClr val="00318B"/>
                </a:solidFill>
                <a:latin typeface="Calibri" pitchFamily="34" charset="0"/>
                <a:ea typeface="Calibri" pitchFamily="34" charset="-122"/>
                <a:cs typeface="Calibri" pitchFamily="34" charset="-120"/>
              </a:rPr>
              <a:t>Textile Dyeing</a:t>
            </a:r>
            <a:endParaRPr lang="en-US" sz="1300" dirty="0"/>
          </a:p>
        </p:txBody>
      </p:sp>
      <p:sp>
        <p:nvSpPr>
          <p:cNvPr id="34" name="Text 32"/>
          <p:cNvSpPr/>
          <p:nvPr/>
        </p:nvSpPr>
        <p:spPr>
          <a:xfrm>
            <a:off x="4471416" y="4023360"/>
            <a:ext cx="3246120" cy="274320"/>
          </a:xfrm>
          <a:prstGeom prst="rect">
            <a:avLst/>
          </a:prstGeom>
          <a:solidFill>
            <a:srgbClr val="FF8200"/>
          </a:solidFill>
          <a:ln/>
        </p:spPr>
        <p:txBody>
          <a:bodyPr wrap="square" lIns="0" tIns="0" rIns="0" bIns="0" rtlCol="0" anchor="ctr"/>
          <a:lstStyle/>
          <a:p>
            <a:pPr algn="l" indent="0" marL="0">
              <a:buNone/>
            </a:pPr>
            <a:r>
              <a:rPr lang="en-US" sz="1150" b="1" dirty="0">
                <a:solidFill>
                  <a:srgbClr val="FFFFFF"/>
                </a:solidFill>
                <a:latin typeface="Calibri" pitchFamily="34" charset="0"/>
                <a:ea typeface="Calibri" pitchFamily="34" charset="-122"/>
                <a:cs typeface="Calibri" pitchFamily="34" charset="-120"/>
              </a:rPr>
              <a:t>50–250°C</a:t>
            </a:r>
            <a:endParaRPr lang="en-US" sz="1150" dirty="0"/>
          </a:p>
        </p:txBody>
      </p:sp>
      <p:sp>
        <p:nvSpPr>
          <p:cNvPr id="35" name="Text 33"/>
          <p:cNvSpPr/>
          <p:nvPr/>
        </p:nvSpPr>
        <p:spPr>
          <a:xfrm>
            <a:off x="4471416" y="4334256"/>
            <a:ext cx="3246120" cy="457200"/>
          </a:xfrm>
          <a:prstGeom prst="rect">
            <a:avLst/>
          </a:prstGeom>
          <a:noFill/>
          <a:ln/>
        </p:spPr>
        <p:txBody>
          <a:bodyPr wrap="square" lIns="0" tIns="0" rIns="0" bIns="0" rtlCol="0" anchor="t"/>
          <a:lstStyle/>
          <a:p>
            <a:pPr indent="0" marL="0">
              <a:lnSpc>
                <a:spcPct val="105000"/>
              </a:lnSpc>
              <a:buNone/>
            </a:pPr>
            <a:r>
              <a:rPr lang="en-US" sz="1100" dirty="0">
                <a:solidFill>
                  <a:srgbClr val="1A1A1A"/>
                </a:solidFill>
                <a:latin typeface="Calibri" pitchFamily="34" charset="0"/>
                <a:ea typeface="Calibri" pitchFamily="34" charset="-122"/>
                <a:cs typeface="Calibri" pitchFamily="34" charset="-120"/>
              </a:rPr>
              <a:t>Cleaning, drying, process heating, cooling</a:t>
            </a:r>
            <a:endParaRPr lang="en-US" sz="1100" dirty="0"/>
          </a:p>
        </p:txBody>
      </p:sp>
      <p:sp>
        <p:nvSpPr>
          <p:cNvPr id="36" name="Shape 34"/>
          <p:cNvSpPr/>
          <p:nvPr/>
        </p:nvSpPr>
        <p:spPr>
          <a:xfrm>
            <a:off x="8101584" y="3675888"/>
            <a:ext cx="3538728" cy="1115568"/>
          </a:xfrm>
          <a:prstGeom prst="rect">
            <a:avLst>
              <a:gd name="adj" fmla="val 4918"/>
            </a:avLst>
          </a:prstGeom>
          <a:solidFill>
            <a:srgbClr val="DCE9F7"/>
          </a:solidFill>
          <a:ln/>
        </p:spPr>
      </p:sp>
      <p:sp>
        <p:nvSpPr>
          <p:cNvPr id="37" name="Text 35"/>
          <p:cNvSpPr/>
          <p:nvPr/>
        </p:nvSpPr>
        <p:spPr>
          <a:xfrm>
            <a:off x="8247888" y="3749040"/>
            <a:ext cx="3246120" cy="274320"/>
          </a:xfrm>
          <a:prstGeom prst="rect">
            <a:avLst/>
          </a:prstGeom>
          <a:noFill/>
          <a:ln/>
        </p:spPr>
        <p:txBody>
          <a:bodyPr wrap="square" lIns="0" tIns="0" rIns="0" bIns="0" rtlCol="0" anchor="ctr"/>
          <a:lstStyle/>
          <a:p>
            <a:pPr indent="0" marL="0">
              <a:buNone/>
            </a:pPr>
            <a:r>
              <a:rPr lang="en-US" sz="1300" b="1" dirty="0">
                <a:solidFill>
                  <a:srgbClr val="00318B"/>
                </a:solidFill>
                <a:latin typeface="Calibri" pitchFamily="34" charset="0"/>
                <a:ea typeface="Calibri" pitchFamily="34" charset="-122"/>
                <a:cs typeface="Calibri" pitchFamily="34" charset="-120"/>
              </a:rPr>
              <a:t>Hospitality Sector</a:t>
            </a:r>
            <a:endParaRPr lang="en-US" sz="1300" dirty="0"/>
          </a:p>
        </p:txBody>
      </p:sp>
      <p:sp>
        <p:nvSpPr>
          <p:cNvPr id="38" name="Text 36"/>
          <p:cNvSpPr/>
          <p:nvPr/>
        </p:nvSpPr>
        <p:spPr>
          <a:xfrm>
            <a:off x="8247888" y="4023360"/>
            <a:ext cx="3246120" cy="274320"/>
          </a:xfrm>
          <a:prstGeom prst="rect">
            <a:avLst/>
          </a:prstGeom>
          <a:solidFill>
            <a:srgbClr val="FF8200"/>
          </a:solidFill>
          <a:ln/>
        </p:spPr>
        <p:txBody>
          <a:bodyPr wrap="square" lIns="0" tIns="0" rIns="0" bIns="0" rtlCol="0" anchor="ctr"/>
          <a:lstStyle/>
          <a:p>
            <a:pPr algn="l" indent="0" marL="0">
              <a:buNone/>
            </a:pPr>
            <a:r>
              <a:rPr lang="en-US" sz="1150" b="1" dirty="0">
                <a:solidFill>
                  <a:srgbClr val="FFFFFF"/>
                </a:solidFill>
                <a:latin typeface="Calibri" pitchFamily="34" charset="0"/>
                <a:ea typeface="Calibri" pitchFamily="34" charset="-122"/>
                <a:cs typeface="Calibri" pitchFamily="34" charset="-120"/>
              </a:rPr>
              <a:t>Up to 90°C</a:t>
            </a:r>
            <a:endParaRPr lang="en-US" sz="1150" dirty="0"/>
          </a:p>
        </p:txBody>
      </p:sp>
      <p:sp>
        <p:nvSpPr>
          <p:cNvPr id="39" name="Text 37"/>
          <p:cNvSpPr/>
          <p:nvPr/>
        </p:nvSpPr>
        <p:spPr>
          <a:xfrm>
            <a:off x="8247888" y="4334256"/>
            <a:ext cx="3246120" cy="457200"/>
          </a:xfrm>
          <a:prstGeom prst="rect">
            <a:avLst/>
          </a:prstGeom>
          <a:noFill/>
          <a:ln/>
        </p:spPr>
        <p:txBody>
          <a:bodyPr wrap="square" lIns="0" tIns="0" rIns="0" bIns="0" rtlCol="0" anchor="t"/>
          <a:lstStyle/>
          <a:p>
            <a:pPr indent="0" marL="0">
              <a:lnSpc>
                <a:spcPct val="105000"/>
              </a:lnSpc>
              <a:buNone/>
            </a:pPr>
            <a:r>
              <a:rPr lang="en-US" sz="1100" dirty="0">
                <a:solidFill>
                  <a:srgbClr val="1A1A1A"/>
                </a:solidFill>
                <a:latin typeface="Calibri" pitchFamily="34" charset="0"/>
                <a:ea typeface="Calibri" pitchFamily="34" charset="-122"/>
                <a:cs typeface="Calibri" pitchFamily="34" charset="-120"/>
              </a:rPr>
              <a:t>Cooking, process heating</a:t>
            </a:r>
            <a:endParaRPr lang="en-US" sz="1100" dirty="0"/>
          </a:p>
        </p:txBody>
      </p:sp>
      <p:sp>
        <p:nvSpPr>
          <p:cNvPr id="40" name="Shape 38"/>
          <p:cNvSpPr/>
          <p:nvPr/>
        </p:nvSpPr>
        <p:spPr>
          <a:xfrm>
            <a:off x="548640" y="5806440"/>
            <a:ext cx="11091672" cy="621792"/>
          </a:xfrm>
          <a:prstGeom prst="rect">
            <a:avLst>
              <a:gd name="adj" fmla="val 8824"/>
            </a:avLst>
          </a:prstGeom>
          <a:solidFill>
            <a:srgbClr val="DCE9F7"/>
          </a:solidFill>
          <a:ln/>
        </p:spPr>
      </p:sp>
      <p:sp>
        <p:nvSpPr>
          <p:cNvPr id="41" name="Shape 39"/>
          <p:cNvSpPr/>
          <p:nvPr/>
        </p:nvSpPr>
        <p:spPr>
          <a:xfrm>
            <a:off x="548640" y="5806440"/>
            <a:ext cx="1737360" cy="621792"/>
          </a:xfrm>
          <a:prstGeom prst="rect">
            <a:avLst>
              <a:gd name="adj" fmla="val 8824"/>
            </a:avLst>
          </a:prstGeom>
          <a:solidFill>
            <a:srgbClr val="FF8200"/>
          </a:solidFill>
          <a:ln/>
        </p:spPr>
      </p:sp>
      <p:sp>
        <p:nvSpPr>
          <p:cNvPr id="42" name="Shape 40"/>
          <p:cNvSpPr/>
          <p:nvPr/>
        </p:nvSpPr>
        <p:spPr>
          <a:xfrm>
            <a:off x="1371600" y="5806440"/>
            <a:ext cx="914400" cy="621792"/>
          </a:xfrm>
          <a:prstGeom prst="rect">
            <a:avLst/>
          </a:prstGeom>
          <a:solidFill>
            <a:srgbClr val="FF8200"/>
          </a:solidFill>
          <a:ln/>
        </p:spPr>
      </p:sp>
      <p:sp>
        <p:nvSpPr>
          <p:cNvPr id="43" name="Text 41"/>
          <p:cNvSpPr/>
          <p:nvPr/>
        </p:nvSpPr>
        <p:spPr>
          <a:xfrm>
            <a:off x="548640" y="5806440"/>
            <a:ext cx="1737360" cy="621792"/>
          </a:xfrm>
          <a:prstGeom prst="rect">
            <a:avLst/>
          </a:prstGeom>
          <a:noFill/>
          <a:ln/>
        </p:spPr>
        <p:txBody>
          <a:bodyPr wrap="square" lIns="0" tIns="0" rIns="0" bIns="0" rtlCol="0" anchor="ctr"/>
          <a:lstStyle/>
          <a:p>
            <a:pPr algn="ctr" indent="0" marL="0">
              <a:lnSpc>
                <a:spcPct val="100000"/>
              </a:lnSpc>
              <a:buNone/>
            </a:pPr>
            <a:r>
              <a:rPr lang="en-US" sz="1300" b="1" dirty="0">
                <a:solidFill>
                  <a:srgbClr val="FFFFFF"/>
                </a:solidFill>
                <a:latin typeface="Calibri" pitchFamily="34" charset="0"/>
                <a:ea typeface="Calibri" pitchFamily="34" charset="-122"/>
                <a:cs typeface="Calibri" pitchFamily="34" charset="-120"/>
              </a:rPr>
              <a:t>WHY IT</a:t>
            </a:r>
            <a:endParaRPr lang="en-US" sz="1300" dirty="0"/>
          </a:p>
          <a:p>
            <a:pPr algn="ctr" indent="0" marL="0">
              <a:lnSpc>
                <a:spcPct val="100000"/>
              </a:lnSpc>
              <a:buNone/>
            </a:pPr>
            <a:r>
              <a:rPr lang="en-US" sz="1300" b="1" dirty="0">
                <a:solidFill>
                  <a:srgbClr val="FFFFFF"/>
                </a:solidFill>
                <a:latin typeface="Calibri" pitchFamily="34" charset="0"/>
                <a:ea typeface="Calibri" pitchFamily="34" charset="-122"/>
                <a:cs typeface="Calibri" pitchFamily="34" charset="-120"/>
              </a:rPr>
              <a:t>MATTERS</a:t>
            </a:r>
            <a:endParaRPr lang="en-US" sz="1300" dirty="0"/>
          </a:p>
        </p:txBody>
      </p:sp>
      <p:sp>
        <p:nvSpPr>
          <p:cNvPr id="44" name="Text 42"/>
          <p:cNvSpPr/>
          <p:nvPr/>
        </p:nvSpPr>
        <p:spPr>
          <a:xfrm>
            <a:off x="2514600" y="5843016"/>
            <a:ext cx="8942832" cy="548640"/>
          </a:xfrm>
          <a:prstGeom prst="rect">
            <a:avLst/>
          </a:prstGeom>
          <a:noFill/>
          <a:ln/>
        </p:spPr>
        <p:txBody>
          <a:bodyPr wrap="square" lIns="0" tIns="0" rIns="0" bIns="0" rtlCol="0" anchor="ctr"/>
          <a:lstStyle/>
          <a:p>
            <a:pPr indent="0" marL="0">
              <a:lnSpc>
                <a:spcPct val="108000"/>
              </a:lnSpc>
              <a:buNone/>
            </a:pPr>
            <a:r>
              <a:rPr lang="en-US" sz="1400" dirty="0">
                <a:solidFill>
                  <a:srgbClr val="1A1A1A"/>
                </a:solidFill>
                <a:latin typeface="Calibri" pitchFamily="34" charset="0"/>
                <a:ea typeface="Calibri" pitchFamily="34" charset="-122"/>
                <a:cs typeface="Calibri" pitchFamily="34" charset="-120"/>
              </a:rPr>
              <a:t>The list closes with “or any other application for Green Heat for industry” — a sector not named above is not automatically excluded from applying.</a:t>
            </a:r>
            <a:endParaRPr lang="en-US" sz="1400" dirty="0"/>
          </a:p>
        </p:txBody>
      </p:sp>
      <p:sp>
        <p:nvSpPr>
          <p:cNvPr id="45" name="Text 43"/>
          <p:cNvSpPr/>
          <p:nvPr/>
        </p:nvSpPr>
        <p:spPr>
          <a:xfrm>
            <a:off x="457200" y="6537960"/>
            <a:ext cx="8686800" cy="256032"/>
          </a:xfrm>
          <a:prstGeom prst="rect">
            <a:avLst/>
          </a:prstGeom>
          <a:noFill/>
          <a:ln/>
        </p:spPr>
        <p:txBody>
          <a:bodyPr wrap="square" lIns="0" tIns="0" rIns="0" bIns="0" rtlCol="0" anchor="ctr"/>
          <a:lstStyle/>
          <a:p>
            <a:pPr indent="0" marL="0">
              <a:buNone/>
            </a:pPr>
            <a:r>
              <a:rPr lang="en-US" sz="900" i="1" dirty="0">
                <a:solidFill>
                  <a:srgbClr val="5A6472"/>
                </a:solidFill>
                <a:latin typeface="Calibri" pitchFamily="34" charset="0"/>
                <a:ea typeface="Calibri" pitchFamily="34" charset="-122"/>
                <a:cs typeface="Calibri" pitchFamily="34" charset="-120"/>
              </a:rPr>
              <a:t>MNRE Call for Proposals — Concentrating Solar Thermal (CST) Technology for Indian Industry, 2026</a:t>
            </a:r>
            <a:endParaRPr lang="en-US" sz="900" dirty="0"/>
          </a:p>
        </p:txBody>
      </p:sp>
      <p:sp>
        <p:nvSpPr>
          <p:cNvPr id="46" name="Text 44"/>
          <p:cNvSpPr/>
          <p:nvPr/>
        </p:nvSpPr>
        <p:spPr>
          <a:xfrm>
            <a:off x="10085832" y="6537960"/>
            <a:ext cx="1645920" cy="256032"/>
          </a:xfrm>
          <a:prstGeom prst="rect">
            <a:avLst/>
          </a:prstGeom>
          <a:noFill/>
          <a:ln/>
        </p:spPr>
        <p:txBody>
          <a:bodyPr wrap="square" lIns="0" tIns="0" rIns="0" bIns="0" rtlCol="0" anchor="ctr"/>
          <a:lstStyle/>
          <a:p>
            <a:pPr algn="r" indent="0" marL="0">
              <a:buNone/>
            </a:pPr>
            <a:r>
              <a:rPr lang="en-US" sz="900" dirty="0">
                <a:solidFill>
                  <a:srgbClr val="5A6472"/>
                </a:solidFill>
                <a:latin typeface="Calibri" pitchFamily="34" charset="0"/>
                <a:ea typeface="Calibri" pitchFamily="34" charset="-122"/>
                <a:cs typeface="Calibri" pitchFamily="34" charset="-120"/>
              </a:rPr>
              <a:t>Slide 6</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274320"/>
            <a:ext cx="10515600" cy="548640"/>
          </a:xfrm>
          <a:prstGeom prst="rect">
            <a:avLst/>
          </a:prstGeom>
          <a:noFill/>
          <a:ln/>
        </p:spPr>
        <p:txBody>
          <a:bodyPr wrap="square" lIns="0" tIns="0" rIns="0" bIns="0" rtlCol="0" anchor="ctr"/>
          <a:lstStyle/>
          <a:p>
            <a:pPr indent="0" marL="0">
              <a:buNone/>
            </a:pPr>
            <a:r>
              <a:rPr lang="en-US" sz="2600" b="1" dirty="0">
                <a:solidFill>
                  <a:srgbClr val="00318B"/>
                </a:solidFill>
                <a:latin typeface="Cambria" pitchFamily="34" charset="0"/>
                <a:ea typeface="Cambria" pitchFamily="34" charset="-122"/>
                <a:cs typeface="Cambria" pitchFamily="34" charset="-120"/>
              </a:rPr>
              <a:t>Activities Proposed Under the Call</a:t>
            </a:r>
            <a:endParaRPr lang="en-US" sz="2600" dirty="0"/>
          </a:p>
        </p:txBody>
      </p:sp>
      <p:sp>
        <p:nvSpPr>
          <p:cNvPr id="3" name="Text 1"/>
          <p:cNvSpPr/>
          <p:nvPr/>
        </p:nvSpPr>
        <p:spPr>
          <a:xfrm>
            <a:off x="548640" y="777240"/>
            <a:ext cx="10515600" cy="320040"/>
          </a:xfrm>
          <a:prstGeom prst="rect">
            <a:avLst/>
          </a:prstGeom>
          <a:noFill/>
          <a:ln/>
        </p:spPr>
        <p:txBody>
          <a:bodyPr wrap="square" lIns="0" tIns="0" rIns="0" bIns="0" rtlCol="0" anchor="ctr"/>
          <a:lstStyle/>
          <a:p>
            <a:pPr indent="0" marL="0">
              <a:buNone/>
            </a:pPr>
            <a:r>
              <a:rPr lang="en-US" sz="1400" i="1" dirty="0">
                <a:solidFill>
                  <a:srgbClr val="5A6472"/>
                </a:solidFill>
                <a:latin typeface="Calibri" pitchFamily="34" charset="0"/>
                <a:ea typeface="Calibri" pitchFamily="34" charset="-122"/>
                <a:cs typeface="Calibri" pitchFamily="34" charset="-120"/>
              </a:rPr>
              <a:t>Five linked workstreams, Reg. Section 4</a:t>
            </a:r>
            <a:endParaRPr lang="en-US" sz="1400" dirty="0"/>
          </a:p>
        </p:txBody>
      </p:sp>
      <p:sp>
        <p:nvSpPr>
          <p:cNvPr id="4" name="Shape 2"/>
          <p:cNvSpPr/>
          <p:nvPr/>
        </p:nvSpPr>
        <p:spPr>
          <a:xfrm>
            <a:off x="594360" y="1280160"/>
            <a:ext cx="384048" cy="384048"/>
          </a:xfrm>
          <a:prstGeom prst="ellipse">
            <a:avLst/>
          </a:prstGeom>
          <a:solidFill>
            <a:srgbClr val="00318B"/>
          </a:solidFill>
          <a:ln/>
        </p:spPr>
      </p:sp>
      <p:sp>
        <p:nvSpPr>
          <p:cNvPr id="5" name="Text 3"/>
          <p:cNvSpPr/>
          <p:nvPr/>
        </p:nvSpPr>
        <p:spPr>
          <a:xfrm>
            <a:off x="594360" y="1280160"/>
            <a:ext cx="384048" cy="384048"/>
          </a:xfrm>
          <a:prstGeom prst="rect">
            <a:avLst/>
          </a:prstGeom>
          <a:noFill/>
          <a:ln/>
        </p:spPr>
        <p:txBody>
          <a:bodyPr wrap="square" lIns="0" tIns="0" rIns="0" bIns="0" rtlCol="0" anchor="ctr"/>
          <a:lstStyle/>
          <a:p>
            <a:pPr algn="ctr" indent="0" marL="0">
              <a:buNone/>
            </a:pPr>
            <a:r>
              <a:rPr lang="en-US" sz="1008" b="1" dirty="0">
                <a:solidFill>
                  <a:srgbClr val="FFFFFF"/>
                </a:solidFill>
                <a:latin typeface="Calibri" pitchFamily="34" charset="0"/>
                <a:ea typeface="Calibri" pitchFamily="34" charset="-122"/>
                <a:cs typeface="Calibri" pitchFamily="34" charset="-120"/>
              </a:rPr>
              <a:t>1</a:t>
            </a:r>
            <a:endParaRPr lang="en-US" sz="1008" dirty="0"/>
          </a:p>
        </p:txBody>
      </p:sp>
      <p:sp>
        <p:nvSpPr>
          <p:cNvPr id="6" name="Text 4"/>
          <p:cNvSpPr/>
          <p:nvPr/>
        </p:nvSpPr>
        <p:spPr>
          <a:xfrm>
            <a:off x="1143000" y="1234440"/>
            <a:ext cx="10424160" cy="777240"/>
          </a:xfrm>
          <a:prstGeom prst="rect">
            <a:avLst/>
          </a:prstGeom>
          <a:noFill/>
          <a:ln/>
        </p:spPr>
        <p:txBody>
          <a:bodyPr wrap="square" lIns="0" tIns="0" rIns="0" bIns="0" rtlCol="0" anchor="ctr"/>
          <a:lstStyle/>
          <a:p>
            <a:pPr indent="0" marL="0">
              <a:lnSpc>
                <a:spcPct val="108000"/>
              </a:lnSpc>
              <a:buNone/>
            </a:pPr>
            <a:r>
              <a:rPr lang="en-US" sz="1350" dirty="0">
                <a:solidFill>
                  <a:srgbClr val="1A1A1A"/>
                </a:solidFill>
                <a:latin typeface="Calibri" pitchFamily="34" charset="0"/>
                <a:ea typeface="Calibri" pitchFamily="34" charset="-122"/>
                <a:cs typeface="Calibri" pitchFamily="34" charset="-120"/>
              </a:rPr>
              <a:t>Identification and prioritisation of suitable industrial clusters — by process type/temperature, thermal energy demand, existing fossil-fuel consumption, fossil-fuel substitution potential, solar resource availability, and techno-economic feasibility</a:t>
            </a:r>
            <a:endParaRPr lang="en-US" sz="1350" dirty="0"/>
          </a:p>
        </p:txBody>
      </p:sp>
      <p:sp>
        <p:nvSpPr>
          <p:cNvPr id="7" name="Shape 5"/>
          <p:cNvSpPr/>
          <p:nvPr/>
        </p:nvSpPr>
        <p:spPr>
          <a:xfrm>
            <a:off x="594360" y="2121408"/>
            <a:ext cx="384048" cy="384048"/>
          </a:xfrm>
          <a:prstGeom prst="ellipse">
            <a:avLst/>
          </a:prstGeom>
          <a:solidFill>
            <a:srgbClr val="2E5AA8"/>
          </a:solidFill>
          <a:ln/>
        </p:spPr>
      </p:sp>
      <p:sp>
        <p:nvSpPr>
          <p:cNvPr id="8" name="Text 6"/>
          <p:cNvSpPr/>
          <p:nvPr/>
        </p:nvSpPr>
        <p:spPr>
          <a:xfrm>
            <a:off x="594360" y="2121408"/>
            <a:ext cx="384048" cy="384048"/>
          </a:xfrm>
          <a:prstGeom prst="rect">
            <a:avLst/>
          </a:prstGeom>
          <a:noFill/>
          <a:ln/>
        </p:spPr>
        <p:txBody>
          <a:bodyPr wrap="square" lIns="0" tIns="0" rIns="0" bIns="0" rtlCol="0" anchor="ctr"/>
          <a:lstStyle/>
          <a:p>
            <a:pPr algn="ctr" indent="0" marL="0">
              <a:buNone/>
            </a:pPr>
            <a:r>
              <a:rPr lang="en-US" sz="1008" b="1" dirty="0">
                <a:solidFill>
                  <a:srgbClr val="FFFFFF"/>
                </a:solidFill>
                <a:latin typeface="Calibri" pitchFamily="34" charset="0"/>
                <a:ea typeface="Calibri" pitchFamily="34" charset="-122"/>
                <a:cs typeface="Calibri" pitchFamily="34" charset="-120"/>
              </a:rPr>
              <a:t>2</a:t>
            </a:r>
            <a:endParaRPr lang="en-US" sz="1008" dirty="0"/>
          </a:p>
        </p:txBody>
      </p:sp>
      <p:sp>
        <p:nvSpPr>
          <p:cNvPr id="9" name="Text 7"/>
          <p:cNvSpPr/>
          <p:nvPr/>
        </p:nvSpPr>
        <p:spPr>
          <a:xfrm>
            <a:off x="1143000" y="2075688"/>
            <a:ext cx="10424160" cy="777240"/>
          </a:xfrm>
          <a:prstGeom prst="rect">
            <a:avLst/>
          </a:prstGeom>
          <a:noFill/>
          <a:ln/>
        </p:spPr>
        <p:txBody>
          <a:bodyPr wrap="square" lIns="0" tIns="0" rIns="0" bIns="0" rtlCol="0" anchor="ctr"/>
          <a:lstStyle/>
          <a:p>
            <a:pPr indent="0" marL="0">
              <a:lnSpc>
                <a:spcPct val="108000"/>
              </a:lnSpc>
              <a:buNone/>
            </a:pPr>
            <a:r>
              <a:rPr lang="en-US" sz="1350" dirty="0">
                <a:solidFill>
                  <a:srgbClr val="1A1A1A"/>
                </a:solidFill>
                <a:latin typeface="Calibri" pitchFamily="34" charset="0"/>
                <a:ea typeface="Calibri" pitchFamily="34" charset="-122"/>
                <a:cs typeface="Calibri" pitchFamily="34" charset="-120"/>
              </a:rPr>
              <a:t>Implementation of pilot/demonstration projects in selected clusters — validating technical performance, reliability, integration with existing heating systems, fossil-fuel displacement and economic viability. The developer is responsible for O&amp;M for a minimum of 5 years</a:t>
            </a:r>
            <a:endParaRPr lang="en-US" sz="1350" dirty="0"/>
          </a:p>
        </p:txBody>
      </p:sp>
      <p:sp>
        <p:nvSpPr>
          <p:cNvPr id="10" name="Shape 8"/>
          <p:cNvSpPr/>
          <p:nvPr/>
        </p:nvSpPr>
        <p:spPr>
          <a:xfrm>
            <a:off x="594360" y="2962656"/>
            <a:ext cx="384048" cy="384048"/>
          </a:xfrm>
          <a:prstGeom prst="ellipse">
            <a:avLst/>
          </a:prstGeom>
          <a:solidFill>
            <a:srgbClr val="00318B"/>
          </a:solidFill>
          <a:ln/>
        </p:spPr>
      </p:sp>
      <p:sp>
        <p:nvSpPr>
          <p:cNvPr id="11" name="Text 9"/>
          <p:cNvSpPr/>
          <p:nvPr/>
        </p:nvSpPr>
        <p:spPr>
          <a:xfrm>
            <a:off x="594360" y="2962656"/>
            <a:ext cx="384048" cy="384048"/>
          </a:xfrm>
          <a:prstGeom prst="rect">
            <a:avLst/>
          </a:prstGeom>
          <a:noFill/>
          <a:ln/>
        </p:spPr>
        <p:txBody>
          <a:bodyPr wrap="square" lIns="0" tIns="0" rIns="0" bIns="0" rtlCol="0" anchor="ctr"/>
          <a:lstStyle/>
          <a:p>
            <a:pPr algn="ctr" indent="0" marL="0">
              <a:buNone/>
            </a:pPr>
            <a:r>
              <a:rPr lang="en-US" sz="1008" b="1" dirty="0">
                <a:solidFill>
                  <a:srgbClr val="FFFFFF"/>
                </a:solidFill>
                <a:latin typeface="Calibri" pitchFamily="34" charset="0"/>
                <a:ea typeface="Calibri" pitchFamily="34" charset="-122"/>
                <a:cs typeface="Calibri" pitchFamily="34" charset="-120"/>
              </a:rPr>
              <a:t>3</a:t>
            </a:r>
            <a:endParaRPr lang="en-US" sz="1008" dirty="0"/>
          </a:p>
        </p:txBody>
      </p:sp>
      <p:sp>
        <p:nvSpPr>
          <p:cNvPr id="12" name="Text 10"/>
          <p:cNvSpPr/>
          <p:nvPr/>
        </p:nvSpPr>
        <p:spPr>
          <a:xfrm>
            <a:off x="1143000" y="2916936"/>
            <a:ext cx="10424160" cy="777240"/>
          </a:xfrm>
          <a:prstGeom prst="rect">
            <a:avLst/>
          </a:prstGeom>
          <a:noFill/>
          <a:ln/>
        </p:spPr>
        <p:txBody>
          <a:bodyPr wrap="square" lIns="0" tIns="0" rIns="0" bIns="0" rtlCol="0" anchor="ctr"/>
          <a:lstStyle/>
          <a:p>
            <a:pPr indent="0" marL="0">
              <a:lnSpc>
                <a:spcPct val="108000"/>
              </a:lnSpc>
              <a:buNone/>
            </a:pPr>
            <a:r>
              <a:rPr lang="en-US" sz="1350" dirty="0">
                <a:solidFill>
                  <a:srgbClr val="1A1A1A"/>
                </a:solidFill>
                <a:latin typeface="Calibri" pitchFamily="34" charset="0"/>
                <a:ea typeface="Calibri" pitchFamily="34" charset="-122"/>
                <a:cs typeface="Calibri" pitchFamily="34" charset="-120"/>
              </a:rPr>
              <a:t>Compilation and documentation of case studies of successful CST installations — covering technology, capacity, performance, economics and fossil-fuel savings, prioritising applications relevant to the identified clusters</a:t>
            </a:r>
            <a:endParaRPr lang="en-US" sz="1350" dirty="0"/>
          </a:p>
        </p:txBody>
      </p:sp>
      <p:sp>
        <p:nvSpPr>
          <p:cNvPr id="13" name="Shape 11"/>
          <p:cNvSpPr/>
          <p:nvPr/>
        </p:nvSpPr>
        <p:spPr>
          <a:xfrm>
            <a:off x="594360" y="3803904"/>
            <a:ext cx="384048" cy="384048"/>
          </a:xfrm>
          <a:prstGeom prst="ellipse">
            <a:avLst/>
          </a:prstGeom>
          <a:solidFill>
            <a:srgbClr val="2E5AA8"/>
          </a:solidFill>
          <a:ln/>
        </p:spPr>
      </p:sp>
      <p:sp>
        <p:nvSpPr>
          <p:cNvPr id="14" name="Text 12"/>
          <p:cNvSpPr/>
          <p:nvPr/>
        </p:nvSpPr>
        <p:spPr>
          <a:xfrm>
            <a:off x="594360" y="3803904"/>
            <a:ext cx="384048" cy="384048"/>
          </a:xfrm>
          <a:prstGeom prst="rect">
            <a:avLst/>
          </a:prstGeom>
          <a:noFill/>
          <a:ln/>
        </p:spPr>
        <p:txBody>
          <a:bodyPr wrap="square" lIns="0" tIns="0" rIns="0" bIns="0" rtlCol="0" anchor="ctr"/>
          <a:lstStyle/>
          <a:p>
            <a:pPr algn="ctr" indent="0" marL="0">
              <a:buNone/>
            </a:pPr>
            <a:r>
              <a:rPr lang="en-US" sz="1008" b="1" dirty="0">
                <a:solidFill>
                  <a:srgbClr val="FFFFFF"/>
                </a:solidFill>
                <a:latin typeface="Calibri" pitchFamily="34" charset="0"/>
                <a:ea typeface="Calibri" pitchFamily="34" charset="-122"/>
                <a:cs typeface="Calibri" pitchFamily="34" charset="-120"/>
              </a:rPr>
              <a:t>4</a:t>
            </a:r>
            <a:endParaRPr lang="en-US" sz="1008" dirty="0"/>
          </a:p>
        </p:txBody>
      </p:sp>
      <p:sp>
        <p:nvSpPr>
          <p:cNvPr id="15" name="Text 13"/>
          <p:cNvSpPr/>
          <p:nvPr/>
        </p:nvSpPr>
        <p:spPr>
          <a:xfrm>
            <a:off x="1143000" y="3758184"/>
            <a:ext cx="10424160" cy="777240"/>
          </a:xfrm>
          <a:prstGeom prst="rect">
            <a:avLst/>
          </a:prstGeom>
          <a:noFill/>
          <a:ln/>
        </p:spPr>
        <p:txBody>
          <a:bodyPr wrap="square" lIns="0" tIns="0" rIns="0" bIns="0" rtlCol="0" anchor="ctr"/>
          <a:lstStyle/>
          <a:p>
            <a:pPr indent="0" marL="0">
              <a:lnSpc>
                <a:spcPct val="108000"/>
              </a:lnSpc>
              <a:buNone/>
            </a:pPr>
            <a:r>
              <a:rPr lang="en-US" sz="1350" dirty="0">
                <a:solidFill>
                  <a:srgbClr val="1A1A1A"/>
                </a:solidFill>
                <a:latin typeface="Calibri" pitchFamily="34" charset="0"/>
                <a:ea typeface="Calibri" pitchFamily="34" charset="-122"/>
                <a:cs typeface="Calibri" pitchFamily="34" charset="-120"/>
              </a:rPr>
              <a:t>Development of best practices and standard guidelines for design, installation, integration/retrofitting, and O&amp;M of CST systems — in consultation with technology suppliers, system integrators, installers and end-users</a:t>
            </a:r>
            <a:endParaRPr lang="en-US" sz="1350" dirty="0"/>
          </a:p>
        </p:txBody>
      </p:sp>
      <p:sp>
        <p:nvSpPr>
          <p:cNvPr id="16" name="Shape 14"/>
          <p:cNvSpPr/>
          <p:nvPr/>
        </p:nvSpPr>
        <p:spPr>
          <a:xfrm>
            <a:off x="594360" y="4645152"/>
            <a:ext cx="384048" cy="384048"/>
          </a:xfrm>
          <a:prstGeom prst="ellipse">
            <a:avLst/>
          </a:prstGeom>
          <a:solidFill>
            <a:srgbClr val="00318B"/>
          </a:solidFill>
          <a:ln/>
        </p:spPr>
      </p:sp>
      <p:sp>
        <p:nvSpPr>
          <p:cNvPr id="17" name="Text 15"/>
          <p:cNvSpPr/>
          <p:nvPr/>
        </p:nvSpPr>
        <p:spPr>
          <a:xfrm>
            <a:off x="594360" y="4645152"/>
            <a:ext cx="384048" cy="384048"/>
          </a:xfrm>
          <a:prstGeom prst="rect">
            <a:avLst/>
          </a:prstGeom>
          <a:noFill/>
          <a:ln/>
        </p:spPr>
        <p:txBody>
          <a:bodyPr wrap="square" lIns="0" tIns="0" rIns="0" bIns="0" rtlCol="0" anchor="ctr"/>
          <a:lstStyle/>
          <a:p>
            <a:pPr algn="ctr" indent="0" marL="0">
              <a:buNone/>
            </a:pPr>
            <a:r>
              <a:rPr lang="en-US" sz="1008" b="1" dirty="0">
                <a:solidFill>
                  <a:srgbClr val="FFFFFF"/>
                </a:solidFill>
                <a:latin typeface="Calibri" pitchFamily="34" charset="0"/>
                <a:ea typeface="Calibri" pitchFamily="34" charset="-122"/>
                <a:cs typeface="Calibri" pitchFamily="34" charset="-120"/>
              </a:rPr>
              <a:t>5</a:t>
            </a:r>
            <a:endParaRPr lang="en-US" sz="1008" dirty="0"/>
          </a:p>
        </p:txBody>
      </p:sp>
      <p:sp>
        <p:nvSpPr>
          <p:cNvPr id="18" name="Text 16"/>
          <p:cNvSpPr/>
          <p:nvPr/>
        </p:nvSpPr>
        <p:spPr>
          <a:xfrm>
            <a:off x="1143000" y="4599432"/>
            <a:ext cx="10424160" cy="777240"/>
          </a:xfrm>
          <a:prstGeom prst="rect">
            <a:avLst/>
          </a:prstGeom>
          <a:noFill/>
          <a:ln/>
        </p:spPr>
        <p:txBody>
          <a:bodyPr wrap="square" lIns="0" tIns="0" rIns="0" bIns="0" rtlCol="0" anchor="ctr"/>
          <a:lstStyle/>
          <a:p>
            <a:pPr indent="0" marL="0">
              <a:lnSpc>
                <a:spcPct val="108000"/>
              </a:lnSpc>
              <a:buNone/>
            </a:pPr>
            <a:r>
              <a:rPr lang="en-US" sz="1350" dirty="0">
                <a:solidFill>
                  <a:srgbClr val="1A1A1A"/>
                </a:solidFill>
                <a:latin typeface="Calibri" pitchFamily="34" charset="0"/>
                <a:ea typeface="Calibri" pitchFamily="34" charset="-122"/>
                <a:cs typeface="Calibri" pitchFamily="34" charset="-120"/>
              </a:rPr>
              <a:t>Facilitation of wider adoption and commercial deployment — through replicable business models, dissemination of pilot outcomes, stakeholder engagement, and a structured outreach mechanism for industrial users</a:t>
            </a:r>
            <a:endParaRPr lang="en-US" sz="1350" dirty="0"/>
          </a:p>
        </p:txBody>
      </p:sp>
      <p:sp>
        <p:nvSpPr>
          <p:cNvPr id="19" name="Shape 17"/>
          <p:cNvSpPr/>
          <p:nvPr/>
        </p:nvSpPr>
        <p:spPr>
          <a:xfrm>
            <a:off x="548640" y="5806440"/>
            <a:ext cx="11091672" cy="621792"/>
          </a:xfrm>
          <a:prstGeom prst="rect">
            <a:avLst>
              <a:gd name="adj" fmla="val 8824"/>
            </a:avLst>
          </a:prstGeom>
          <a:solidFill>
            <a:srgbClr val="DCE9F7"/>
          </a:solidFill>
          <a:ln/>
        </p:spPr>
      </p:sp>
      <p:sp>
        <p:nvSpPr>
          <p:cNvPr id="20" name="Shape 18"/>
          <p:cNvSpPr/>
          <p:nvPr/>
        </p:nvSpPr>
        <p:spPr>
          <a:xfrm>
            <a:off x="548640" y="5806440"/>
            <a:ext cx="1737360" cy="621792"/>
          </a:xfrm>
          <a:prstGeom prst="rect">
            <a:avLst>
              <a:gd name="adj" fmla="val 8824"/>
            </a:avLst>
          </a:prstGeom>
          <a:solidFill>
            <a:srgbClr val="FF8200"/>
          </a:solidFill>
          <a:ln/>
        </p:spPr>
      </p:sp>
      <p:sp>
        <p:nvSpPr>
          <p:cNvPr id="21" name="Shape 19"/>
          <p:cNvSpPr/>
          <p:nvPr/>
        </p:nvSpPr>
        <p:spPr>
          <a:xfrm>
            <a:off x="1371600" y="5806440"/>
            <a:ext cx="914400" cy="621792"/>
          </a:xfrm>
          <a:prstGeom prst="rect">
            <a:avLst/>
          </a:prstGeom>
          <a:solidFill>
            <a:srgbClr val="FF8200"/>
          </a:solidFill>
          <a:ln/>
        </p:spPr>
      </p:sp>
      <p:sp>
        <p:nvSpPr>
          <p:cNvPr id="22" name="Text 20"/>
          <p:cNvSpPr/>
          <p:nvPr/>
        </p:nvSpPr>
        <p:spPr>
          <a:xfrm>
            <a:off x="548640" y="5806440"/>
            <a:ext cx="1737360" cy="621792"/>
          </a:xfrm>
          <a:prstGeom prst="rect">
            <a:avLst/>
          </a:prstGeom>
          <a:noFill/>
          <a:ln/>
        </p:spPr>
        <p:txBody>
          <a:bodyPr wrap="square" lIns="0" tIns="0" rIns="0" bIns="0" rtlCol="0" anchor="ctr"/>
          <a:lstStyle/>
          <a:p>
            <a:pPr algn="ctr" indent="0" marL="0">
              <a:lnSpc>
                <a:spcPct val="100000"/>
              </a:lnSpc>
              <a:buNone/>
            </a:pPr>
            <a:r>
              <a:rPr lang="en-US" sz="1300" b="1" dirty="0">
                <a:solidFill>
                  <a:srgbClr val="FFFFFF"/>
                </a:solidFill>
                <a:latin typeface="Calibri" pitchFamily="34" charset="0"/>
                <a:ea typeface="Calibri" pitchFamily="34" charset="-122"/>
                <a:cs typeface="Calibri" pitchFamily="34" charset="-120"/>
              </a:rPr>
              <a:t>WHY IT</a:t>
            </a:r>
            <a:endParaRPr lang="en-US" sz="1300" dirty="0"/>
          </a:p>
          <a:p>
            <a:pPr algn="ctr" indent="0" marL="0">
              <a:lnSpc>
                <a:spcPct val="100000"/>
              </a:lnSpc>
              <a:buNone/>
            </a:pPr>
            <a:r>
              <a:rPr lang="en-US" sz="1300" b="1" dirty="0">
                <a:solidFill>
                  <a:srgbClr val="FFFFFF"/>
                </a:solidFill>
                <a:latin typeface="Calibri" pitchFamily="34" charset="0"/>
                <a:ea typeface="Calibri" pitchFamily="34" charset="-122"/>
                <a:cs typeface="Calibri" pitchFamily="34" charset="-120"/>
              </a:rPr>
              <a:t>MATTERS</a:t>
            </a:r>
            <a:endParaRPr lang="en-US" sz="1300" dirty="0"/>
          </a:p>
        </p:txBody>
      </p:sp>
      <p:sp>
        <p:nvSpPr>
          <p:cNvPr id="23" name="Text 21"/>
          <p:cNvSpPr/>
          <p:nvPr/>
        </p:nvSpPr>
        <p:spPr>
          <a:xfrm>
            <a:off x="2514600" y="5843016"/>
            <a:ext cx="8942832" cy="548640"/>
          </a:xfrm>
          <a:prstGeom prst="rect">
            <a:avLst/>
          </a:prstGeom>
          <a:noFill/>
          <a:ln/>
        </p:spPr>
        <p:txBody>
          <a:bodyPr wrap="square" lIns="0" tIns="0" rIns="0" bIns="0" rtlCol="0" anchor="ctr"/>
          <a:lstStyle/>
          <a:p>
            <a:pPr indent="0" marL="0">
              <a:lnSpc>
                <a:spcPct val="108000"/>
              </a:lnSpc>
              <a:buNone/>
            </a:pPr>
            <a:r>
              <a:rPr lang="en-US" sz="1400" dirty="0">
                <a:solidFill>
                  <a:srgbClr val="1A1A1A"/>
                </a:solidFill>
                <a:latin typeface="Calibri" pitchFamily="34" charset="0"/>
                <a:ea typeface="Calibri" pitchFamily="34" charset="-122"/>
                <a:cs typeface="Calibri" pitchFamily="34" charset="-120"/>
              </a:rPr>
              <a:t>The 5-year O&amp;M obligation sits with the technology developer, not the beneficiary industry — factor that liability into any proposal's commercial structure.</a:t>
            </a:r>
            <a:endParaRPr lang="en-US" sz="1400" dirty="0"/>
          </a:p>
        </p:txBody>
      </p:sp>
      <p:sp>
        <p:nvSpPr>
          <p:cNvPr id="24" name="Text 22"/>
          <p:cNvSpPr/>
          <p:nvPr/>
        </p:nvSpPr>
        <p:spPr>
          <a:xfrm>
            <a:off x="457200" y="6537960"/>
            <a:ext cx="8686800" cy="256032"/>
          </a:xfrm>
          <a:prstGeom prst="rect">
            <a:avLst/>
          </a:prstGeom>
          <a:noFill/>
          <a:ln/>
        </p:spPr>
        <p:txBody>
          <a:bodyPr wrap="square" lIns="0" tIns="0" rIns="0" bIns="0" rtlCol="0" anchor="ctr"/>
          <a:lstStyle/>
          <a:p>
            <a:pPr indent="0" marL="0">
              <a:buNone/>
            </a:pPr>
            <a:r>
              <a:rPr lang="en-US" sz="900" i="1" dirty="0">
                <a:solidFill>
                  <a:srgbClr val="5A6472"/>
                </a:solidFill>
                <a:latin typeface="Calibri" pitchFamily="34" charset="0"/>
                <a:ea typeface="Calibri" pitchFamily="34" charset="-122"/>
                <a:cs typeface="Calibri" pitchFamily="34" charset="-120"/>
              </a:rPr>
              <a:t>MNRE Call for Proposals — Concentrating Solar Thermal (CST) Technology for Indian Industry, 2026</a:t>
            </a:r>
            <a:endParaRPr lang="en-US" sz="900" dirty="0"/>
          </a:p>
        </p:txBody>
      </p:sp>
      <p:sp>
        <p:nvSpPr>
          <p:cNvPr id="25" name="Text 23"/>
          <p:cNvSpPr/>
          <p:nvPr/>
        </p:nvSpPr>
        <p:spPr>
          <a:xfrm>
            <a:off x="10085832" y="6537960"/>
            <a:ext cx="1645920" cy="256032"/>
          </a:xfrm>
          <a:prstGeom prst="rect">
            <a:avLst/>
          </a:prstGeom>
          <a:noFill/>
          <a:ln/>
        </p:spPr>
        <p:txBody>
          <a:bodyPr wrap="square" lIns="0" tIns="0" rIns="0" bIns="0" rtlCol="0" anchor="ctr"/>
          <a:lstStyle/>
          <a:p>
            <a:pPr algn="r" indent="0" marL="0">
              <a:buNone/>
            </a:pPr>
            <a:r>
              <a:rPr lang="en-US" sz="900" dirty="0">
                <a:solidFill>
                  <a:srgbClr val="5A6472"/>
                </a:solidFill>
                <a:latin typeface="Calibri" pitchFamily="34" charset="0"/>
                <a:ea typeface="Calibri" pitchFamily="34" charset="-122"/>
                <a:cs typeface="Calibri" pitchFamily="34" charset="-120"/>
              </a:rPr>
              <a:t>Slide 7</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0318B"/>
        </a:solidFill>
      </p:bgPr>
    </p:bg>
    <p:spTree>
      <p:nvGrpSpPr>
        <p:cNvPr id="1" name=""/>
        <p:cNvGrpSpPr/>
        <p:nvPr/>
      </p:nvGrpSpPr>
      <p:grpSpPr>
        <a:xfrm>
          <a:off x="0" y="0"/>
          <a:ext cx="0" cy="0"/>
          <a:chOff x="0" y="0"/>
          <a:chExt cx="0" cy="0"/>
        </a:xfrm>
      </p:grpSpPr>
      <p:sp>
        <p:nvSpPr>
          <p:cNvPr id="2" name="Text 0"/>
          <p:cNvSpPr/>
          <p:nvPr/>
        </p:nvSpPr>
        <p:spPr>
          <a:xfrm>
            <a:off x="548640" y="274320"/>
            <a:ext cx="10515600" cy="548640"/>
          </a:xfrm>
          <a:prstGeom prst="rect">
            <a:avLst/>
          </a:prstGeom>
          <a:noFill/>
          <a:ln/>
        </p:spPr>
        <p:txBody>
          <a:bodyPr wrap="square" lIns="0" tIns="0" rIns="0" bIns="0" rtlCol="0" anchor="ctr"/>
          <a:lstStyle/>
          <a:p>
            <a:pPr indent="0" marL="0">
              <a:buNone/>
            </a:pPr>
            <a:r>
              <a:rPr lang="en-US" sz="2600" b="1" dirty="0">
                <a:solidFill>
                  <a:srgbClr val="FFFFFF"/>
                </a:solidFill>
                <a:latin typeface="Cambria" pitchFamily="34" charset="0"/>
                <a:ea typeface="Cambria" pitchFamily="34" charset="-122"/>
                <a:cs typeface="Cambria" pitchFamily="34" charset="-120"/>
              </a:rPr>
              <a:t>Roles &amp; Responsibilities of Key Stakeholders</a:t>
            </a:r>
            <a:endParaRPr lang="en-US" sz="2600" dirty="0"/>
          </a:p>
        </p:txBody>
      </p:sp>
      <p:sp>
        <p:nvSpPr>
          <p:cNvPr id="3" name="Text 1"/>
          <p:cNvSpPr/>
          <p:nvPr/>
        </p:nvSpPr>
        <p:spPr>
          <a:xfrm>
            <a:off x="548640" y="777240"/>
            <a:ext cx="10515600" cy="320040"/>
          </a:xfrm>
          <a:prstGeom prst="rect">
            <a:avLst/>
          </a:prstGeom>
          <a:noFill/>
          <a:ln/>
        </p:spPr>
        <p:txBody>
          <a:bodyPr wrap="square" lIns="0" tIns="0" rIns="0" bIns="0" rtlCol="0" anchor="ctr"/>
          <a:lstStyle/>
          <a:p>
            <a:pPr indent="0" marL="0">
              <a:buNone/>
            </a:pPr>
            <a:r>
              <a:rPr lang="en-US" sz="1400" i="1" dirty="0">
                <a:solidFill>
                  <a:srgbClr val="DCE9F7"/>
                </a:solidFill>
                <a:latin typeface="Calibri" pitchFamily="34" charset="0"/>
                <a:ea typeface="Calibri" pitchFamily="34" charset="-122"/>
                <a:cs typeface="Calibri" pitchFamily="34" charset="-120"/>
              </a:rPr>
              <a:t>Five parties, five distinct mandates</a:t>
            </a:r>
            <a:endParaRPr lang="en-US" sz="1400" dirty="0"/>
          </a:p>
        </p:txBody>
      </p:sp>
      <p:sp>
        <p:nvSpPr>
          <p:cNvPr id="4" name="Shape 2"/>
          <p:cNvSpPr/>
          <p:nvPr/>
        </p:nvSpPr>
        <p:spPr>
          <a:xfrm>
            <a:off x="548640" y="1280160"/>
            <a:ext cx="11091672" cy="685800"/>
          </a:xfrm>
          <a:prstGeom prst="rect">
            <a:avLst>
              <a:gd name="adj" fmla="val 6667"/>
            </a:avLst>
          </a:prstGeom>
          <a:solidFill>
            <a:srgbClr val="0F4098"/>
          </a:solidFill>
          <a:ln/>
        </p:spPr>
      </p:sp>
      <p:sp>
        <p:nvSpPr>
          <p:cNvPr id="5" name="Text 3"/>
          <p:cNvSpPr/>
          <p:nvPr/>
        </p:nvSpPr>
        <p:spPr>
          <a:xfrm>
            <a:off x="731520" y="1335024"/>
            <a:ext cx="2743200" cy="576072"/>
          </a:xfrm>
          <a:prstGeom prst="rect">
            <a:avLst/>
          </a:prstGeom>
          <a:noFill/>
          <a:ln/>
        </p:spPr>
        <p:txBody>
          <a:bodyPr wrap="square" lIns="0" tIns="0" rIns="0" bIns="0" rtlCol="0" anchor="ctr"/>
          <a:lstStyle/>
          <a:p>
            <a:pPr indent="0" marL="0">
              <a:lnSpc>
                <a:spcPct val="105000"/>
              </a:lnSpc>
              <a:buNone/>
            </a:pPr>
            <a:r>
              <a:rPr lang="en-US" sz="1400" b="1" dirty="0">
                <a:solidFill>
                  <a:srgbClr val="FF8200"/>
                </a:solidFill>
                <a:latin typeface="Calibri" pitchFamily="34" charset="0"/>
                <a:ea typeface="Calibri" pitchFamily="34" charset="-122"/>
                <a:cs typeface="Calibri" pitchFamily="34" charset="-120"/>
              </a:rPr>
              <a:t>MNRE</a:t>
            </a:r>
            <a:endParaRPr lang="en-US" sz="1400" dirty="0"/>
          </a:p>
        </p:txBody>
      </p:sp>
      <p:sp>
        <p:nvSpPr>
          <p:cNvPr id="6" name="Text 4"/>
          <p:cNvSpPr/>
          <p:nvPr/>
        </p:nvSpPr>
        <p:spPr>
          <a:xfrm>
            <a:off x="3611880" y="1335024"/>
            <a:ext cx="7863840" cy="576072"/>
          </a:xfrm>
          <a:prstGeom prst="rect">
            <a:avLst/>
          </a:prstGeom>
          <a:noFill/>
          <a:ln/>
        </p:spPr>
        <p:txBody>
          <a:bodyPr wrap="square" lIns="0" tIns="0" rIns="0" bIns="0" rtlCol="0" anchor="ctr"/>
          <a:lstStyle/>
          <a:p>
            <a:pPr indent="0" marL="0">
              <a:lnSpc>
                <a:spcPct val="108000"/>
              </a:lnSpc>
              <a:buNone/>
            </a:pPr>
            <a:r>
              <a:rPr lang="en-US" sz="1300" dirty="0">
                <a:solidFill>
                  <a:srgbClr val="FFFFFF"/>
                </a:solidFill>
                <a:latin typeface="Calibri" pitchFamily="34" charset="0"/>
                <a:ea typeface="Calibri" pitchFamily="34" charset="-122"/>
                <a:cs typeface="Calibri" pitchFamily="34" charset="-120"/>
              </a:rPr>
              <a:t>Partial capex support (up to 50%) • Select/approve pilot projects • Monitor progress &amp; outcomes for replication/scale-up</a:t>
            </a:r>
            <a:endParaRPr lang="en-US" sz="1300" dirty="0"/>
          </a:p>
        </p:txBody>
      </p:sp>
      <p:sp>
        <p:nvSpPr>
          <p:cNvPr id="7" name="Shape 5"/>
          <p:cNvSpPr/>
          <p:nvPr/>
        </p:nvSpPr>
        <p:spPr>
          <a:xfrm>
            <a:off x="548640" y="2057400"/>
            <a:ext cx="11091672" cy="685800"/>
          </a:xfrm>
          <a:prstGeom prst="rect">
            <a:avLst>
              <a:gd name="adj" fmla="val 6667"/>
            </a:avLst>
          </a:prstGeom>
          <a:solidFill>
            <a:srgbClr val="0B2E70"/>
          </a:solidFill>
          <a:ln/>
        </p:spPr>
      </p:sp>
      <p:sp>
        <p:nvSpPr>
          <p:cNvPr id="8" name="Text 6"/>
          <p:cNvSpPr/>
          <p:nvPr/>
        </p:nvSpPr>
        <p:spPr>
          <a:xfrm>
            <a:off x="731520" y="2112264"/>
            <a:ext cx="2743200" cy="576072"/>
          </a:xfrm>
          <a:prstGeom prst="rect">
            <a:avLst/>
          </a:prstGeom>
          <a:noFill/>
          <a:ln/>
        </p:spPr>
        <p:txBody>
          <a:bodyPr wrap="square" lIns="0" tIns="0" rIns="0" bIns="0" rtlCol="0" anchor="ctr"/>
          <a:lstStyle/>
          <a:p>
            <a:pPr indent="0" marL="0">
              <a:lnSpc>
                <a:spcPct val="105000"/>
              </a:lnSpc>
              <a:buNone/>
            </a:pPr>
            <a:r>
              <a:rPr lang="en-US" sz="1400" b="1" dirty="0">
                <a:solidFill>
                  <a:srgbClr val="FF8200"/>
                </a:solidFill>
                <a:latin typeface="Calibri" pitchFamily="34" charset="0"/>
                <a:ea typeface="Calibri" pitchFamily="34" charset="-122"/>
                <a:cs typeface="Calibri" pitchFamily="34" charset="-120"/>
              </a:rPr>
              <a:t>Cluster / Industry Association</a:t>
            </a:r>
            <a:endParaRPr lang="en-US" sz="1400" dirty="0"/>
          </a:p>
        </p:txBody>
      </p:sp>
      <p:sp>
        <p:nvSpPr>
          <p:cNvPr id="9" name="Text 7"/>
          <p:cNvSpPr/>
          <p:nvPr/>
        </p:nvSpPr>
        <p:spPr>
          <a:xfrm>
            <a:off x="3611880" y="2112264"/>
            <a:ext cx="7863840" cy="576072"/>
          </a:xfrm>
          <a:prstGeom prst="rect">
            <a:avLst/>
          </a:prstGeom>
          <a:noFill/>
          <a:ln/>
        </p:spPr>
        <p:txBody>
          <a:bodyPr wrap="square" lIns="0" tIns="0" rIns="0" bIns="0" rtlCol="0" anchor="ctr"/>
          <a:lstStyle/>
          <a:p>
            <a:pPr indent="0" marL="0">
              <a:lnSpc>
                <a:spcPct val="108000"/>
              </a:lnSpc>
              <a:buNone/>
            </a:pPr>
            <a:r>
              <a:rPr lang="en-US" sz="1300" dirty="0">
                <a:solidFill>
                  <a:srgbClr val="FFFFFF"/>
                </a:solidFill>
                <a:latin typeface="Calibri" pitchFamily="34" charset="0"/>
                <a:ea typeface="Calibri" pitchFamily="34" charset="-122"/>
                <a:cs typeface="Calibri" pitchFamily="34" charset="-120"/>
              </a:rPr>
              <a:t>Facilitate outreach &amp; coordination • Support identification of beneficiary units • Enable dissemination &amp; replication</a:t>
            </a:r>
            <a:endParaRPr lang="en-US" sz="1300" dirty="0"/>
          </a:p>
        </p:txBody>
      </p:sp>
      <p:sp>
        <p:nvSpPr>
          <p:cNvPr id="10" name="Shape 8"/>
          <p:cNvSpPr/>
          <p:nvPr/>
        </p:nvSpPr>
        <p:spPr>
          <a:xfrm>
            <a:off x="548640" y="2834640"/>
            <a:ext cx="11091672" cy="868680"/>
          </a:xfrm>
          <a:prstGeom prst="rect">
            <a:avLst>
              <a:gd name="adj" fmla="val 5263"/>
            </a:avLst>
          </a:prstGeom>
          <a:solidFill>
            <a:srgbClr val="0F4098"/>
          </a:solidFill>
          <a:ln/>
        </p:spPr>
      </p:sp>
      <p:sp>
        <p:nvSpPr>
          <p:cNvPr id="11" name="Text 9"/>
          <p:cNvSpPr/>
          <p:nvPr/>
        </p:nvSpPr>
        <p:spPr>
          <a:xfrm>
            <a:off x="731520" y="2889504"/>
            <a:ext cx="2743200" cy="758952"/>
          </a:xfrm>
          <a:prstGeom prst="rect">
            <a:avLst/>
          </a:prstGeom>
          <a:noFill/>
          <a:ln/>
        </p:spPr>
        <p:txBody>
          <a:bodyPr wrap="square" lIns="0" tIns="0" rIns="0" bIns="0" rtlCol="0" anchor="ctr"/>
          <a:lstStyle/>
          <a:p>
            <a:pPr indent="0" marL="0">
              <a:lnSpc>
                <a:spcPct val="105000"/>
              </a:lnSpc>
              <a:buNone/>
            </a:pPr>
            <a:r>
              <a:rPr lang="en-US" sz="1400" b="1" dirty="0">
                <a:solidFill>
                  <a:srgbClr val="FF8200"/>
                </a:solidFill>
                <a:latin typeface="Calibri" pitchFamily="34" charset="0"/>
                <a:ea typeface="Calibri" pitchFamily="34" charset="-122"/>
                <a:cs typeface="Calibri" pitchFamily="34" charset="-120"/>
              </a:rPr>
              <a:t>Industry Host / Beneficiary Unit</a:t>
            </a:r>
            <a:endParaRPr lang="en-US" sz="1400" dirty="0"/>
          </a:p>
        </p:txBody>
      </p:sp>
      <p:sp>
        <p:nvSpPr>
          <p:cNvPr id="12" name="Text 10"/>
          <p:cNvSpPr/>
          <p:nvPr/>
        </p:nvSpPr>
        <p:spPr>
          <a:xfrm>
            <a:off x="3611880" y="2889504"/>
            <a:ext cx="7863840" cy="758952"/>
          </a:xfrm>
          <a:prstGeom prst="rect">
            <a:avLst/>
          </a:prstGeom>
          <a:noFill/>
          <a:ln/>
        </p:spPr>
        <p:txBody>
          <a:bodyPr wrap="square" lIns="0" tIns="0" rIns="0" bIns="0" rtlCol="0" anchor="ctr"/>
          <a:lstStyle/>
          <a:p>
            <a:pPr indent="0" marL="0">
              <a:lnSpc>
                <a:spcPct val="108000"/>
              </a:lnSpc>
              <a:buNone/>
            </a:pPr>
            <a:r>
              <a:rPr lang="en-US" sz="1300" dirty="0">
                <a:solidFill>
                  <a:srgbClr val="FFFFFF"/>
                </a:solidFill>
                <a:latin typeface="Calibri" pitchFamily="34" charset="0"/>
                <a:ea typeface="Calibri" pitchFamily="34" charset="-122"/>
                <a:cs typeface="Calibri" pitchFamily="34" charset="-120"/>
              </a:rPr>
              <a:t>Identify site &amp; application • Provide land/site access, baseline &amp; operational data • Facilitate approvals • Contribute cost share • Support monitoring &amp; operation</a:t>
            </a:r>
            <a:endParaRPr lang="en-US" sz="1300" dirty="0"/>
          </a:p>
        </p:txBody>
      </p:sp>
      <p:sp>
        <p:nvSpPr>
          <p:cNvPr id="13" name="Shape 11"/>
          <p:cNvSpPr/>
          <p:nvPr/>
        </p:nvSpPr>
        <p:spPr>
          <a:xfrm>
            <a:off x="548640" y="3794760"/>
            <a:ext cx="11091672" cy="868680"/>
          </a:xfrm>
          <a:prstGeom prst="rect">
            <a:avLst>
              <a:gd name="adj" fmla="val 5263"/>
            </a:avLst>
          </a:prstGeom>
          <a:solidFill>
            <a:srgbClr val="0B2E70"/>
          </a:solidFill>
          <a:ln/>
        </p:spPr>
      </p:sp>
      <p:sp>
        <p:nvSpPr>
          <p:cNvPr id="14" name="Text 12"/>
          <p:cNvSpPr/>
          <p:nvPr/>
        </p:nvSpPr>
        <p:spPr>
          <a:xfrm>
            <a:off x="731520" y="3849624"/>
            <a:ext cx="2743200" cy="758952"/>
          </a:xfrm>
          <a:prstGeom prst="rect">
            <a:avLst/>
          </a:prstGeom>
          <a:noFill/>
          <a:ln/>
        </p:spPr>
        <p:txBody>
          <a:bodyPr wrap="square" lIns="0" tIns="0" rIns="0" bIns="0" rtlCol="0" anchor="ctr"/>
          <a:lstStyle/>
          <a:p>
            <a:pPr indent="0" marL="0">
              <a:lnSpc>
                <a:spcPct val="105000"/>
              </a:lnSpc>
              <a:buNone/>
            </a:pPr>
            <a:r>
              <a:rPr lang="en-US" sz="1400" b="1" dirty="0">
                <a:solidFill>
                  <a:srgbClr val="FF8200"/>
                </a:solidFill>
                <a:latin typeface="Calibri" pitchFamily="34" charset="0"/>
                <a:ea typeface="Calibri" pitchFamily="34" charset="-122"/>
                <a:cs typeface="Calibri" pitchFamily="34" charset="-120"/>
              </a:rPr>
              <a:t>Solar Thermal Tech Provider / System Integrator</a:t>
            </a:r>
            <a:endParaRPr lang="en-US" sz="1400" dirty="0"/>
          </a:p>
        </p:txBody>
      </p:sp>
      <p:sp>
        <p:nvSpPr>
          <p:cNvPr id="15" name="Text 13"/>
          <p:cNvSpPr/>
          <p:nvPr/>
        </p:nvSpPr>
        <p:spPr>
          <a:xfrm>
            <a:off x="3611880" y="3849624"/>
            <a:ext cx="7863840" cy="758952"/>
          </a:xfrm>
          <a:prstGeom prst="rect">
            <a:avLst/>
          </a:prstGeom>
          <a:noFill/>
          <a:ln/>
        </p:spPr>
        <p:txBody>
          <a:bodyPr wrap="square" lIns="0" tIns="0" rIns="0" bIns="0" rtlCol="0" anchor="ctr"/>
          <a:lstStyle/>
          <a:p>
            <a:pPr indent="0" marL="0">
              <a:lnSpc>
                <a:spcPct val="108000"/>
              </a:lnSpc>
              <a:buNone/>
            </a:pPr>
            <a:r>
              <a:rPr lang="en-US" sz="1300" dirty="0">
                <a:solidFill>
                  <a:srgbClr val="FFFFFF"/>
                </a:solidFill>
                <a:latin typeface="Calibri" pitchFamily="34" charset="0"/>
                <a:ea typeface="Calibri" pitchFamily="34" charset="-122"/>
                <a:cs typeface="Calibri" pitchFamily="34" charset="-120"/>
              </a:rPr>
              <a:t>Site assessment, design, supply, installation, commissioning • Integration &amp; training • 5-year O&amp;M and performance monitoring • Meet M&amp;V requirements</a:t>
            </a:r>
            <a:endParaRPr lang="en-US" sz="1300" dirty="0"/>
          </a:p>
        </p:txBody>
      </p:sp>
      <p:sp>
        <p:nvSpPr>
          <p:cNvPr id="16" name="Shape 14"/>
          <p:cNvSpPr/>
          <p:nvPr/>
        </p:nvSpPr>
        <p:spPr>
          <a:xfrm>
            <a:off x="548640" y="4754880"/>
            <a:ext cx="11091672" cy="868680"/>
          </a:xfrm>
          <a:prstGeom prst="rect">
            <a:avLst>
              <a:gd name="adj" fmla="val 5263"/>
            </a:avLst>
          </a:prstGeom>
          <a:solidFill>
            <a:srgbClr val="0F4098"/>
          </a:solidFill>
          <a:ln/>
        </p:spPr>
      </p:sp>
      <p:sp>
        <p:nvSpPr>
          <p:cNvPr id="17" name="Text 15"/>
          <p:cNvSpPr/>
          <p:nvPr/>
        </p:nvSpPr>
        <p:spPr>
          <a:xfrm>
            <a:off x="731520" y="4809744"/>
            <a:ext cx="2743200" cy="758952"/>
          </a:xfrm>
          <a:prstGeom prst="rect">
            <a:avLst/>
          </a:prstGeom>
          <a:noFill/>
          <a:ln/>
        </p:spPr>
        <p:txBody>
          <a:bodyPr wrap="square" lIns="0" tIns="0" rIns="0" bIns="0" rtlCol="0" anchor="ctr"/>
          <a:lstStyle/>
          <a:p>
            <a:pPr indent="0" marL="0">
              <a:lnSpc>
                <a:spcPct val="105000"/>
              </a:lnSpc>
              <a:buNone/>
            </a:pPr>
            <a:r>
              <a:rPr lang="en-US" sz="1400" b="1" dirty="0">
                <a:solidFill>
                  <a:srgbClr val="FF8200"/>
                </a:solidFill>
                <a:latin typeface="Calibri" pitchFamily="34" charset="0"/>
                <a:ea typeface="Calibri" pitchFamily="34" charset="-122"/>
                <a:cs typeface="Calibri" pitchFamily="34" charset="-120"/>
              </a:rPr>
              <a:t>MSME, CII</a:t>
            </a:r>
            <a:endParaRPr lang="en-US" sz="1400" dirty="0"/>
          </a:p>
        </p:txBody>
      </p:sp>
      <p:sp>
        <p:nvSpPr>
          <p:cNvPr id="18" name="Text 16"/>
          <p:cNvSpPr/>
          <p:nvPr/>
        </p:nvSpPr>
        <p:spPr>
          <a:xfrm>
            <a:off x="3611880" y="4809744"/>
            <a:ext cx="7863840" cy="758952"/>
          </a:xfrm>
          <a:prstGeom prst="rect">
            <a:avLst/>
          </a:prstGeom>
          <a:noFill/>
          <a:ln/>
        </p:spPr>
        <p:txBody>
          <a:bodyPr wrap="square" lIns="0" tIns="0" rIns="0" bIns="0" rtlCol="0" anchor="ctr"/>
          <a:lstStyle/>
          <a:p>
            <a:pPr indent="0" marL="0">
              <a:lnSpc>
                <a:spcPct val="108000"/>
              </a:lnSpc>
              <a:buNone/>
            </a:pPr>
            <a:r>
              <a:rPr lang="en-US" sz="1300" dirty="0">
                <a:solidFill>
                  <a:srgbClr val="FFFFFF"/>
                </a:solidFill>
                <a:latin typeface="Calibri" pitchFamily="34" charset="0"/>
                <a:ea typeface="Calibri" pitchFamily="34" charset="-122"/>
                <a:cs typeface="Calibri" pitchFamily="34" charset="-120"/>
              </a:rPr>
              <a:t>Identify clusters &amp; beneficiary industries • Facilitate consultations • Support technical evaluation &amp; technology–industry matching • Facilitate implementation &amp; monitoring</a:t>
            </a:r>
            <a:endParaRPr lang="en-US" sz="1300" dirty="0"/>
          </a:p>
        </p:txBody>
      </p:sp>
      <p:sp>
        <p:nvSpPr>
          <p:cNvPr id="19" name="Shape 17"/>
          <p:cNvSpPr/>
          <p:nvPr/>
        </p:nvSpPr>
        <p:spPr>
          <a:xfrm>
            <a:off x="548640" y="5806440"/>
            <a:ext cx="11091672" cy="621792"/>
          </a:xfrm>
          <a:prstGeom prst="rect">
            <a:avLst>
              <a:gd name="adj" fmla="val 8824"/>
            </a:avLst>
          </a:prstGeom>
          <a:solidFill>
            <a:srgbClr val="0B3576"/>
          </a:solidFill>
          <a:ln/>
        </p:spPr>
      </p:sp>
      <p:sp>
        <p:nvSpPr>
          <p:cNvPr id="20" name="Shape 18"/>
          <p:cNvSpPr/>
          <p:nvPr/>
        </p:nvSpPr>
        <p:spPr>
          <a:xfrm>
            <a:off x="548640" y="5806440"/>
            <a:ext cx="1737360" cy="621792"/>
          </a:xfrm>
          <a:prstGeom prst="rect">
            <a:avLst>
              <a:gd name="adj" fmla="val 8824"/>
            </a:avLst>
          </a:prstGeom>
          <a:solidFill>
            <a:srgbClr val="FF8200"/>
          </a:solidFill>
          <a:ln/>
        </p:spPr>
      </p:sp>
      <p:sp>
        <p:nvSpPr>
          <p:cNvPr id="21" name="Shape 19"/>
          <p:cNvSpPr/>
          <p:nvPr/>
        </p:nvSpPr>
        <p:spPr>
          <a:xfrm>
            <a:off x="1371600" y="5806440"/>
            <a:ext cx="914400" cy="621792"/>
          </a:xfrm>
          <a:prstGeom prst="rect">
            <a:avLst/>
          </a:prstGeom>
          <a:solidFill>
            <a:srgbClr val="FF8200"/>
          </a:solidFill>
          <a:ln/>
        </p:spPr>
      </p:sp>
      <p:sp>
        <p:nvSpPr>
          <p:cNvPr id="22" name="Text 20"/>
          <p:cNvSpPr/>
          <p:nvPr/>
        </p:nvSpPr>
        <p:spPr>
          <a:xfrm>
            <a:off x="548640" y="5806440"/>
            <a:ext cx="1737360" cy="621792"/>
          </a:xfrm>
          <a:prstGeom prst="rect">
            <a:avLst/>
          </a:prstGeom>
          <a:noFill/>
          <a:ln/>
        </p:spPr>
        <p:txBody>
          <a:bodyPr wrap="square" lIns="0" tIns="0" rIns="0" bIns="0" rtlCol="0" anchor="ctr"/>
          <a:lstStyle/>
          <a:p>
            <a:pPr algn="ctr" indent="0" marL="0">
              <a:lnSpc>
                <a:spcPct val="100000"/>
              </a:lnSpc>
              <a:buNone/>
            </a:pPr>
            <a:r>
              <a:rPr lang="en-US" sz="1300" b="1" dirty="0">
                <a:solidFill>
                  <a:srgbClr val="FFFFFF"/>
                </a:solidFill>
                <a:latin typeface="Calibri" pitchFamily="34" charset="0"/>
                <a:ea typeface="Calibri" pitchFamily="34" charset="-122"/>
                <a:cs typeface="Calibri" pitchFamily="34" charset="-120"/>
              </a:rPr>
              <a:t>WHY IT</a:t>
            </a:r>
            <a:endParaRPr lang="en-US" sz="1300" dirty="0"/>
          </a:p>
          <a:p>
            <a:pPr algn="ctr" indent="0" marL="0">
              <a:lnSpc>
                <a:spcPct val="100000"/>
              </a:lnSpc>
              <a:buNone/>
            </a:pPr>
            <a:r>
              <a:rPr lang="en-US" sz="1300" b="1" dirty="0">
                <a:solidFill>
                  <a:srgbClr val="FFFFFF"/>
                </a:solidFill>
                <a:latin typeface="Calibri" pitchFamily="34" charset="0"/>
                <a:ea typeface="Calibri" pitchFamily="34" charset="-122"/>
                <a:cs typeface="Calibri" pitchFamily="34" charset="-120"/>
              </a:rPr>
              <a:t>MATTERS</a:t>
            </a:r>
            <a:endParaRPr lang="en-US" sz="1300" dirty="0"/>
          </a:p>
        </p:txBody>
      </p:sp>
      <p:sp>
        <p:nvSpPr>
          <p:cNvPr id="23" name="Text 21"/>
          <p:cNvSpPr/>
          <p:nvPr/>
        </p:nvSpPr>
        <p:spPr>
          <a:xfrm>
            <a:off x="2514600" y="5843016"/>
            <a:ext cx="8942832" cy="548640"/>
          </a:xfrm>
          <a:prstGeom prst="rect">
            <a:avLst/>
          </a:prstGeom>
          <a:noFill/>
          <a:ln/>
        </p:spPr>
        <p:txBody>
          <a:bodyPr wrap="square" lIns="0" tIns="0" rIns="0" bIns="0" rtlCol="0" anchor="ctr"/>
          <a:lstStyle/>
          <a:p>
            <a:pPr indent="0" marL="0">
              <a:lnSpc>
                <a:spcPct val="108000"/>
              </a:lnSpc>
              <a:buNone/>
            </a:pPr>
            <a:r>
              <a:rPr lang="en-US" sz="1400" dirty="0">
                <a:solidFill>
                  <a:srgbClr val="FFFFFF"/>
                </a:solidFill>
                <a:latin typeface="Calibri" pitchFamily="34" charset="0"/>
                <a:ea typeface="Calibri" pitchFamily="34" charset="-122"/>
                <a:cs typeface="Calibri" pitchFamily="34" charset="-120"/>
              </a:rPr>
              <a:t>Note the split of cost responsibility: MNRE funds up to 50% via VGF, but the Industry Host also contributes a cost share — confirm the beneficiary's share early in proposal planning.</a:t>
            </a:r>
            <a:endParaRPr lang="en-US" sz="1400" dirty="0"/>
          </a:p>
        </p:txBody>
      </p:sp>
      <p:sp>
        <p:nvSpPr>
          <p:cNvPr id="24" name="Text 22"/>
          <p:cNvSpPr/>
          <p:nvPr/>
        </p:nvSpPr>
        <p:spPr>
          <a:xfrm>
            <a:off x="457200" y="6537960"/>
            <a:ext cx="8686800" cy="256032"/>
          </a:xfrm>
          <a:prstGeom prst="rect">
            <a:avLst/>
          </a:prstGeom>
          <a:noFill/>
          <a:ln/>
        </p:spPr>
        <p:txBody>
          <a:bodyPr wrap="square" lIns="0" tIns="0" rIns="0" bIns="0" rtlCol="0" anchor="ctr"/>
          <a:lstStyle/>
          <a:p>
            <a:pPr indent="0" marL="0">
              <a:buNone/>
            </a:pPr>
            <a:r>
              <a:rPr lang="en-US" sz="900" i="1" dirty="0">
                <a:solidFill>
                  <a:srgbClr val="9FB3D9"/>
                </a:solidFill>
                <a:latin typeface="Calibri" pitchFamily="34" charset="0"/>
                <a:ea typeface="Calibri" pitchFamily="34" charset="-122"/>
                <a:cs typeface="Calibri" pitchFamily="34" charset="-120"/>
              </a:rPr>
              <a:t>MNRE Call for Proposals — Concentrating Solar Thermal (CST) Technology for Indian Industry, 2026</a:t>
            </a:r>
            <a:endParaRPr lang="en-US" sz="900" dirty="0"/>
          </a:p>
        </p:txBody>
      </p:sp>
      <p:sp>
        <p:nvSpPr>
          <p:cNvPr id="25" name="Text 23"/>
          <p:cNvSpPr/>
          <p:nvPr/>
        </p:nvSpPr>
        <p:spPr>
          <a:xfrm>
            <a:off x="10085832" y="6537960"/>
            <a:ext cx="1645920" cy="256032"/>
          </a:xfrm>
          <a:prstGeom prst="rect">
            <a:avLst/>
          </a:prstGeom>
          <a:noFill/>
          <a:ln/>
        </p:spPr>
        <p:txBody>
          <a:bodyPr wrap="square" lIns="0" tIns="0" rIns="0" bIns="0" rtlCol="0" anchor="ctr"/>
          <a:lstStyle/>
          <a:p>
            <a:pPr algn="r" indent="0" marL="0">
              <a:buNone/>
            </a:pPr>
            <a:r>
              <a:rPr lang="en-US" sz="900" dirty="0">
                <a:solidFill>
                  <a:srgbClr val="9FB3D9"/>
                </a:solidFill>
                <a:latin typeface="Calibri" pitchFamily="34" charset="0"/>
                <a:ea typeface="Calibri" pitchFamily="34" charset="-122"/>
                <a:cs typeface="Calibri" pitchFamily="34" charset="-120"/>
              </a:rPr>
              <a:t>Slide 8</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274320"/>
            <a:ext cx="10515600" cy="548640"/>
          </a:xfrm>
          <a:prstGeom prst="rect">
            <a:avLst/>
          </a:prstGeom>
          <a:noFill/>
          <a:ln/>
        </p:spPr>
        <p:txBody>
          <a:bodyPr wrap="square" lIns="0" tIns="0" rIns="0" bIns="0" rtlCol="0" anchor="ctr"/>
          <a:lstStyle/>
          <a:p>
            <a:pPr indent="0" marL="0">
              <a:buNone/>
            </a:pPr>
            <a:r>
              <a:rPr lang="en-US" sz="2600" b="1" dirty="0">
                <a:solidFill>
                  <a:srgbClr val="00318B"/>
                </a:solidFill>
                <a:latin typeface="Cambria" pitchFamily="34" charset="0"/>
                <a:ea typeface="Cambria" pitchFamily="34" charset="-122"/>
                <a:cs typeface="Cambria" pitchFamily="34" charset="-120"/>
              </a:rPr>
              <a:t>Who Can Apply</a:t>
            </a:r>
            <a:endParaRPr lang="en-US" sz="2600" dirty="0"/>
          </a:p>
        </p:txBody>
      </p:sp>
      <p:sp>
        <p:nvSpPr>
          <p:cNvPr id="3" name="Text 1"/>
          <p:cNvSpPr/>
          <p:nvPr/>
        </p:nvSpPr>
        <p:spPr>
          <a:xfrm>
            <a:off x="548640" y="777240"/>
            <a:ext cx="10515600" cy="320040"/>
          </a:xfrm>
          <a:prstGeom prst="rect">
            <a:avLst/>
          </a:prstGeom>
          <a:noFill/>
          <a:ln/>
        </p:spPr>
        <p:txBody>
          <a:bodyPr wrap="square" lIns="0" tIns="0" rIns="0" bIns="0" rtlCol="0" anchor="ctr"/>
          <a:lstStyle/>
          <a:p>
            <a:pPr indent="0" marL="0">
              <a:buNone/>
            </a:pPr>
            <a:r>
              <a:rPr lang="en-US" sz="1400" i="1" dirty="0">
                <a:solidFill>
                  <a:srgbClr val="5A6472"/>
                </a:solidFill>
                <a:latin typeface="Calibri" pitchFamily="34" charset="0"/>
                <a:ea typeface="Calibri" pitchFamily="34" charset="-122"/>
                <a:cs typeface="Calibri" pitchFamily="34" charset="-120"/>
              </a:rPr>
              <a:t>Eligibility, as stated in the call</a:t>
            </a:r>
            <a:endParaRPr lang="en-US" sz="1400" dirty="0"/>
          </a:p>
        </p:txBody>
      </p:sp>
      <p:sp>
        <p:nvSpPr>
          <p:cNvPr id="4" name="Shape 2"/>
          <p:cNvSpPr/>
          <p:nvPr/>
        </p:nvSpPr>
        <p:spPr>
          <a:xfrm>
            <a:off x="548640" y="1280160"/>
            <a:ext cx="11091672" cy="1371600"/>
          </a:xfrm>
          <a:prstGeom prst="rect">
            <a:avLst>
              <a:gd name="adj" fmla="val 5333"/>
            </a:avLst>
          </a:prstGeom>
          <a:solidFill>
            <a:srgbClr val="DCE9F7"/>
          </a:solidFill>
          <a:ln/>
        </p:spPr>
      </p:sp>
      <p:sp>
        <p:nvSpPr>
          <p:cNvPr id="5" name="Text 3"/>
          <p:cNvSpPr/>
          <p:nvPr/>
        </p:nvSpPr>
        <p:spPr>
          <a:xfrm>
            <a:off x="822960" y="1463040"/>
            <a:ext cx="10515600" cy="1005840"/>
          </a:xfrm>
          <a:prstGeom prst="rect">
            <a:avLst/>
          </a:prstGeom>
          <a:noFill/>
          <a:ln/>
        </p:spPr>
        <p:txBody>
          <a:bodyPr wrap="square" lIns="0" tIns="0" rIns="0" bIns="0" rtlCol="0" anchor="ctr"/>
          <a:lstStyle/>
          <a:p>
            <a:pPr indent="0" marL="0">
              <a:lnSpc>
                <a:spcPct val="120000"/>
              </a:lnSpc>
              <a:buNone/>
            </a:pPr>
            <a:r>
              <a:rPr lang="en-US" sz="1700" b="1" dirty="0">
                <a:solidFill>
                  <a:srgbClr val="00318B"/>
                </a:solidFill>
                <a:latin typeface="Calibri" pitchFamily="34" charset="0"/>
                <a:ea typeface="Calibri" pitchFamily="34" charset="-122"/>
                <a:cs typeface="Calibri" pitchFamily="34" charset="-120"/>
              </a:rPr>
              <a:t>Industries engaged in the manufacture, development, deployment, or utilisation of solar thermal technologies — including beneficiary industries utilising solar thermal systems in consortium mode.</a:t>
            </a:r>
            <a:endParaRPr lang="en-US" sz="1700" dirty="0"/>
          </a:p>
        </p:txBody>
      </p:sp>
      <p:sp>
        <p:nvSpPr>
          <p:cNvPr id="6" name="Shape 4"/>
          <p:cNvSpPr/>
          <p:nvPr/>
        </p:nvSpPr>
        <p:spPr>
          <a:xfrm>
            <a:off x="548640" y="2971800"/>
            <a:ext cx="2606040" cy="740664"/>
          </a:xfrm>
          <a:prstGeom prst="rect">
            <a:avLst>
              <a:gd name="adj" fmla="val 7407"/>
            </a:avLst>
          </a:prstGeom>
          <a:solidFill>
            <a:srgbClr val="EEF3FB"/>
          </a:solidFill>
          <a:ln w="9525">
            <a:solidFill>
              <a:srgbClr val="00318B"/>
            </a:solidFill>
            <a:prstDash val="solid"/>
          </a:ln>
        </p:spPr>
      </p:sp>
      <p:sp>
        <p:nvSpPr>
          <p:cNvPr id="7" name="Text 5"/>
          <p:cNvSpPr/>
          <p:nvPr/>
        </p:nvSpPr>
        <p:spPr>
          <a:xfrm>
            <a:off x="658368" y="2971800"/>
            <a:ext cx="2386584" cy="740664"/>
          </a:xfrm>
          <a:prstGeom prst="rect">
            <a:avLst/>
          </a:prstGeom>
          <a:noFill/>
          <a:ln/>
        </p:spPr>
        <p:txBody>
          <a:bodyPr wrap="square" lIns="0" tIns="0" rIns="0" bIns="0" rtlCol="0" anchor="ctr"/>
          <a:lstStyle/>
          <a:p>
            <a:pPr algn="ctr" indent="0" marL="0">
              <a:lnSpc>
                <a:spcPct val="105000"/>
              </a:lnSpc>
              <a:buNone/>
            </a:pPr>
            <a:r>
              <a:rPr lang="en-US" sz="1300" b="1" dirty="0">
                <a:solidFill>
                  <a:srgbClr val="00318B"/>
                </a:solidFill>
                <a:latin typeface="Calibri" pitchFamily="34" charset="0"/>
                <a:ea typeface="Calibri" pitchFamily="34" charset="-122"/>
                <a:cs typeface="Calibri" pitchFamily="34" charset="-120"/>
              </a:rPr>
              <a:t>Industries / Industrial Clusters</a:t>
            </a:r>
            <a:endParaRPr lang="en-US" sz="1300" dirty="0"/>
          </a:p>
        </p:txBody>
      </p:sp>
      <p:sp>
        <p:nvSpPr>
          <p:cNvPr id="8" name="Shape 6"/>
          <p:cNvSpPr/>
          <p:nvPr/>
        </p:nvSpPr>
        <p:spPr>
          <a:xfrm>
            <a:off x="3337560" y="2971800"/>
            <a:ext cx="2606040" cy="740664"/>
          </a:xfrm>
          <a:prstGeom prst="rect">
            <a:avLst>
              <a:gd name="adj" fmla="val 7407"/>
            </a:avLst>
          </a:prstGeom>
          <a:solidFill>
            <a:srgbClr val="EEF3FB"/>
          </a:solidFill>
          <a:ln w="9525">
            <a:solidFill>
              <a:srgbClr val="00318B"/>
            </a:solidFill>
            <a:prstDash val="solid"/>
          </a:ln>
        </p:spPr>
      </p:sp>
      <p:sp>
        <p:nvSpPr>
          <p:cNvPr id="9" name="Text 7"/>
          <p:cNvSpPr/>
          <p:nvPr/>
        </p:nvSpPr>
        <p:spPr>
          <a:xfrm>
            <a:off x="3447288" y="2971800"/>
            <a:ext cx="2386584" cy="740664"/>
          </a:xfrm>
          <a:prstGeom prst="rect">
            <a:avLst/>
          </a:prstGeom>
          <a:noFill/>
          <a:ln/>
        </p:spPr>
        <p:txBody>
          <a:bodyPr wrap="square" lIns="0" tIns="0" rIns="0" bIns="0" rtlCol="0" anchor="ctr"/>
          <a:lstStyle/>
          <a:p>
            <a:pPr algn="ctr" indent="0" marL="0">
              <a:lnSpc>
                <a:spcPct val="105000"/>
              </a:lnSpc>
              <a:buNone/>
            </a:pPr>
            <a:r>
              <a:rPr lang="en-US" sz="1300" b="1" dirty="0">
                <a:solidFill>
                  <a:srgbClr val="00318B"/>
                </a:solidFill>
                <a:latin typeface="Calibri" pitchFamily="34" charset="0"/>
                <a:ea typeface="Calibri" pitchFamily="34" charset="-122"/>
                <a:cs typeface="Calibri" pitchFamily="34" charset="-120"/>
              </a:rPr>
              <a:t>Technology Developers</a:t>
            </a:r>
            <a:endParaRPr lang="en-US" sz="1300" dirty="0"/>
          </a:p>
        </p:txBody>
      </p:sp>
      <p:sp>
        <p:nvSpPr>
          <p:cNvPr id="10" name="Shape 8"/>
          <p:cNvSpPr/>
          <p:nvPr/>
        </p:nvSpPr>
        <p:spPr>
          <a:xfrm>
            <a:off x="6126480" y="2971800"/>
            <a:ext cx="2606040" cy="740664"/>
          </a:xfrm>
          <a:prstGeom prst="rect">
            <a:avLst>
              <a:gd name="adj" fmla="val 7407"/>
            </a:avLst>
          </a:prstGeom>
          <a:solidFill>
            <a:srgbClr val="EEF3FB"/>
          </a:solidFill>
          <a:ln w="9525">
            <a:solidFill>
              <a:srgbClr val="00318B"/>
            </a:solidFill>
            <a:prstDash val="solid"/>
          </a:ln>
        </p:spPr>
      </p:sp>
      <p:sp>
        <p:nvSpPr>
          <p:cNvPr id="11" name="Text 9"/>
          <p:cNvSpPr/>
          <p:nvPr/>
        </p:nvSpPr>
        <p:spPr>
          <a:xfrm>
            <a:off x="6236208" y="2971800"/>
            <a:ext cx="2386584" cy="740664"/>
          </a:xfrm>
          <a:prstGeom prst="rect">
            <a:avLst/>
          </a:prstGeom>
          <a:noFill/>
          <a:ln/>
        </p:spPr>
        <p:txBody>
          <a:bodyPr wrap="square" lIns="0" tIns="0" rIns="0" bIns="0" rtlCol="0" anchor="ctr"/>
          <a:lstStyle/>
          <a:p>
            <a:pPr algn="ctr" indent="0" marL="0">
              <a:lnSpc>
                <a:spcPct val="105000"/>
              </a:lnSpc>
              <a:buNone/>
            </a:pPr>
            <a:r>
              <a:rPr lang="en-US" sz="1300" b="1" dirty="0">
                <a:solidFill>
                  <a:srgbClr val="00318B"/>
                </a:solidFill>
                <a:latin typeface="Calibri" pitchFamily="34" charset="0"/>
                <a:ea typeface="Calibri" pitchFamily="34" charset="-122"/>
                <a:cs typeface="Calibri" pitchFamily="34" charset="-120"/>
              </a:rPr>
              <a:t>System Integrators / EPC Companies</a:t>
            </a:r>
            <a:endParaRPr lang="en-US" sz="1300" dirty="0"/>
          </a:p>
        </p:txBody>
      </p:sp>
      <p:sp>
        <p:nvSpPr>
          <p:cNvPr id="12" name="Shape 10"/>
          <p:cNvSpPr/>
          <p:nvPr/>
        </p:nvSpPr>
        <p:spPr>
          <a:xfrm>
            <a:off x="8915400" y="2971800"/>
            <a:ext cx="2606040" cy="740664"/>
          </a:xfrm>
          <a:prstGeom prst="rect">
            <a:avLst>
              <a:gd name="adj" fmla="val 7407"/>
            </a:avLst>
          </a:prstGeom>
          <a:solidFill>
            <a:srgbClr val="EEF3FB"/>
          </a:solidFill>
          <a:ln w="9525">
            <a:solidFill>
              <a:srgbClr val="00318B"/>
            </a:solidFill>
            <a:prstDash val="solid"/>
          </a:ln>
        </p:spPr>
      </p:sp>
      <p:sp>
        <p:nvSpPr>
          <p:cNvPr id="13" name="Text 11"/>
          <p:cNvSpPr/>
          <p:nvPr/>
        </p:nvSpPr>
        <p:spPr>
          <a:xfrm>
            <a:off x="9025128" y="2971800"/>
            <a:ext cx="2386584" cy="740664"/>
          </a:xfrm>
          <a:prstGeom prst="rect">
            <a:avLst/>
          </a:prstGeom>
          <a:noFill/>
          <a:ln/>
        </p:spPr>
        <p:txBody>
          <a:bodyPr wrap="square" lIns="0" tIns="0" rIns="0" bIns="0" rtlCol="0" anchor="ctr"/>
          <a:lstStyle/>
          <a:p>
            <a:pPr algn="ctr" indent="0" marL="0">
              <a:lnSpc>
                <a:spcPct val="105000"/>
              </a:lnSpc>
              <a:buNone/>
            </a:pPr>
            <a:r>
              <a:rPr lang="en-US" sz="1300" b="1" dirty="0">
                <a:solidFill>
                  <a:srgbClr val="00318B"/>
                </a:solidFill>
                <a:latin typeface="Calibri" pitchFamily="34" charset="0"/>
                <a:ea typeface="Calibri" pitchFamily="34" charset="-122"/>
                <a:cs typeface="Calibri" pitchFamily="34" charset="-120"/>
              </a:rPr>
              <a:t>Start-ups and Innovators</a:t>
            </a:r>
            <a:endParaRPr lang="en-US" sz="1300" dirty="0"/>
          </a:p>
        </p:txBody>
      </p:sp>
      <p:sp>
        <p:nvSpPr>
          <p:cNvPr id="14" name="Shape 12"/>
          <p:cNvSpPr/>
          <p:nvPr/>
        </p:nvSpPr>
        <p:spPr>
          <a:xfrm>
            <a:off x="548640" y="3840480"/>
            <a:ext cx="2606040" cy="740664"/>
          </a:xfrm>
          <a:prstGeom prst="rect">
            <a:avLst>
              <a:gd name="adj" fmla="val 7407"/>
            </a:avLst>
          </a:prstGeom>
          <a:solidFill>
            <a:srgbClr val="EEF3FB"/>
          </a:solidFill>
          <a:ln w="9525">
            <a:solidFill>
              <a:srgbClr val="00318B"/>
            </a:solidFill>
            <a:prstDash val="solid"/>
          </a:ln>
        </p:spPr>
      </p:sp>
      <p:sp>
        <p:nvSpPr>
          <p:cNvPr id="15" name="Text 13"/>
          <p:cNvSpPr/>
          <p:nvPr/>
        </p:nvSpPr>
        <p:spPr>
          <a:xfrm>
            <a:off x="658368" y="3840480"/>
            <a:ext cx="2386584" cy="740664"/>
          </a:xfrm>
          <a:prstGeom prst="rect">
            <a:avLst/>
          </a:prstGeom>
          <a:noFill/>
          <a:ln/>
        </p:spPr>
        <p:txBody>
          <a:bodyPr wrap="square" lIns="0" tIns="0" rIns="0" bIns="0" rtlCol="0" anchor="ctr"/>
          <a:lstStyle/>
          <a:p>
            <a:pPr algn="ctr" indent="0" marL="0">
              <a:lnSpc>
                <a:spcPct val="105000"/>
              </a:lnSpc>
              <a:buNone/>
            </a:pPr>
            <a:r>
              <a:rPr lang="en-US" sz="1300" b="1" dirty="0">
                <a:solidFill>
                  <a:srgbClr val="00318B"/>
                </a:solidFill>
                <a:latin typeface="Calibri" pitchFamily="34" charset="0"/>
                <a:ea typeface="Calibri" pitchFamily="34" charset="-122"/>
                <a:cs typeface="Calibri" pitchFamily="34" charset="-120"/>
              </a:rPr>
              <a:t>Industry Associations (e.g. CII)</a:t>
            </a:r>
            <a:endParaRPr lang="en-US" sz="1300" dirty="0"/>
          </a:p>
        </p:txBody>
      </p:sp>
      <p:sp>
        <p:nvSpPr>
          <p:cNvPr id="16" name="Shape 14"/>
          <p:cNvSpPr/>
          <p:nvPr/>
        </p:nvSpPr>
        <p:spPr>
          <a:xfrm>
            <a:off x="3337560" y="3840480"/>
            <a:ext cx="2606040" cy="740664"/>
          </a:xfrm>
          <a:prstGeom prst="rect">
            <a:avLst>
              <a:gd name="adj" fmla="val 7407"/>
            </a:avLst>
          </a:prstGeom>
          <a:solidFill>
            <a:srgbClr val="EEF3FB"/>
          </a:solidFill>
          <a:ln w="9525">
            <a:solidFill>
              <a:srgbClr val="00318B"/>
            </a:solidFill>
            <a:prstDash val="solid"/>
          </a:ln>
        </p:spPr>
      </p:sp>
      <p:sp>
        <p:nvSpPr>
          <p:cNvPr id="17" name="Text 15"/>
          <p:cNvSpPr/>
          <p:nvPr/>
        </p:nvSpPr>
        <p:spPr>
          <a:xfrm>
            <a:off x="3447288" y="3840480"/>
            <a:ext cx="2386584" cy="740664"/>
          </a:xfrm>
          <a:prstGeom prst="rect">
            <a:avLst/>
          </a:prstGeom>
          <a:noFill/>
          <a:ln/>
        </p:spPr>
        <p:txBody>
          <a:bodyPr wrap="square" lIns="0" tIns="0" rIns="0" bIns="0" rtlCol="0" anchor="ctr"/>
          <a:lstStyle/>
          <a:p>
            <a:pPr algn="ctr" indent="0" marL="0">
              <a:lnSpc>
                <a:spcPct val="105000"/>
              </a:lnSpc>
              <a:buNone/>
            </a:pPr>
            <a:r>
              <a:rPr lang="en-US" sz="1300" b="1" dirty="0">
                <a:solidFill>
                  <a:srgbClr val="00318B"/>
                </a:solidFill>
                <a:latin typeface="Calibri" pitchFamily="34" charset="0"/>
                <a:ea typeface="Calibri" pitchFamily="34" charset="-122"/>
                <a:cs typeface="Calibri" pitchFamily="34" charset="-120"/>
              </a:rPr>
              <a:t>Research &amp; Academic Institutions</a:t>
            </a:r>
            <a:endParaRPr lang="en-US" sz="1300" dirty="0"/>
          </a:p>
        </p:txBody>
      </p:sp>
      <p:sp>
        <p:nvSpPr>
          <p:cNvPr id="18" name="Shape 16"/>
          <p:cNvSpPr/>
          <p:nvPr/>
        </p:nvSpPr>
        <p:spPr>
          <a:xfrm>
            <a:off x="6126480" y="3840480"/>
            <a:ext cx="2606040" cy="740664"/>
          </a:xfrm>
          <a:prstGeom prst="rect">
            <a:avLst>
              <a:gd name="adj" fmla="val 7407"/>
            </a:avLst>
          </a:prstGeom>
          <a:solidFill>
            <a:srgbClr val="EEF3FB"/>
          </a:solidFill>
          <a:ln w="9525">
            <a:solidFill>
              <a:srgbClr val="00318B"/>
            </a:solidFill>
            <a:prstDash val="solid"/>
          </a:ln>
        </p:spPr>
      </p:sp>
      <p:sp>
        <p:nvSpPr>
          <p:cNvPr id="19" name="Text 17"/>
          <p:cNvSpPr/>
          <p:nvPr/>
        </p:nvSpPr>
        <p:spPr>
          <a:xfrm>
            <a:off x="6236208" y="3840480"/>
            <a:ext cx="2386584" cy="740664"/>
          </a:xfrm>
          <a:prstGeom prst="rect">
            <a:avLst/>
          </a:prstGeom>
          <a:noFill/>
          <a:ln/>
        </p:spPr>
        <p:txBody>
          <a:bodyPr wrap="square" lIns="0" tIns="0" rIns="0" bIns="0" rtlCol="0" anchor="ctr"/>
          <a:lstStyle/>
          <a:p>
            <a:pPr algn="ctr" indent="0" marL="0">
              <a:lnSpc>
                <a:spcPct val="105000"/>
              </a:lnSpc>
              <a:buNone/>
            </a:pPr>
            <a:r>
              <a:rPr lang="en-US" sz="1300" b="1" dirty="0">
                <a:solidFill>
                  <a:srgbClr val="00318B"/>
                </a:solidFill>
                <a:latin typeface="Calibri" pitchFamily="34" charset="0"/>
                <a:ea typeface="Calibri" pitchFamily="34" charset="-122"/>
                <a:cs typeface="Calibri" pitchFamily="34" charset="-120"/>
              </a:rPr>
              <a:t>MSMEs</a:t>
            </a:r>
            <a:endParaRPr lang="en-US" sz="1300" dirty="0"/>
          </a:p>
        </p:txBody>
      </p:sp>
      <p:sp>
        <p:nvSpPr>
          <p:cNvPr id="20" name="Shape 18"/>
          <p:cNvSpPr/>
          <p:nvPr/>
        </p:nvSpPr>
        <p:spPr>
          <a:xfrm>
            <a:off x="8915400" y="3840480"/>
            <a:ext cx="2606040" cy="740664"/>
          </a:xfrm>
          <a:prstGeom prst="rect">
            <a:avLst>
              <a:gd name="adj" fmla="val 7407"/>
            </a:avLst>
          </a:prstGeom>
          <a:solidFill>
            <a:srgbClr val="EEF3FB"/>
          </a:solidFill>
          <a:ln w="9525">
            <a:solidFill>
              <a:srgbClr val="00318B"/>
            </a:solidFill>
            <a:prstDash val="solid"/>
          </a:ln>
        </p:spPr>
      </p:sp>
      <p:sp>
        <p:nvSpPr>
          <p:cNvPr id="21" name="Text 19"/>
          <p:cNvSpPr/>
          <p:nvPr/>
        </p:nvSpPr>
        <p:spPr>
          <a:xfrm>
            <a:off x="9025128" y="3840480"/>
            <a:ext cx="2386584" cy="740664"/>
          </a:xfrm>
          <a:prstGeom prst="rect">
            <a:avLst/>
          </a:prstGeom>
          <a:noFill/>
          <a:ln/>
        </p:spPr>
        <p:txBody>
          <a:bodyPr wrap="square" lIns="0" tIns="0" rIns="0" bIns="0" rtlCol="0" anchor="ctr"/>
          <a:lstStyle/>
          <a:p>
            <a:pPr algn="ctr" indent="0" marL="0">
              <a:lnSpc>
                <a:spcPct val="105000"/>
              </a:lnSpc>
              <a:buNone/>
            </a:pPr>
            <a:r>
              <a:rPr lang="en-US" sz="1300" b="1" dirty="0">
                <a:solidFill>
                  <a:srgbClr val="00318B"/>
                </a:solidFill>
                <a:latin typeface="Calibri" pitchFamily="34" charset="0"/>
                <a:ea typeface="Calibri" pitchFamily="34" charset="-122"/>
                <a:cs typeface="Calibri" pitchFamily="34" charset="-120"/>
              </a:rPr>
              <a:t>Beneficiary industries (consortium mode)</a:t>
            </a:r>
            <a:endParaRPr lang="en-US" sz="1300" dirty="0"/>
          </a:p>
        </p:txBody>
      </p:sp>
      <p:sp>
        <p:nvSpPr>
          <p:cNvPr id="22" name="Shape 20"/>
          <p:cNvSpPr/>
          <p:nvPr/>
        </p:nvSpPr>
        <p:spPr>
          <a:xfrm>
            <a:off x="548640" y="5806440"/>
            <a:ext cx="11091672" cy="621792"/>
          </a:xfrm>
          <a:prstGeom prst="rect">
            <a:avLst>
              <a:gd name="adj" fmla="val 8824"/>
            </a:avLst>
          </a:prstGeom>
          <a:solidFill>
            <a:srgbClr val="DCE9F7"/>
          </a:solidFill>
          <a:ln/>
        </p:spPr>
      </p:sp>
      <p:sp>
        <p:nvSpPr>
          <p:cNvPr id="23" name="Shape 21"/>
          <p:cNvSpPr/>
          <p:nvPr/>
        </p:nvSpPr>
        <p:spPr>
          <a:xfrm>
            <a:off x="548640" y="5806440"/>
            <a:ext cx="1737360" cy="621792"/>
          </a:xfrm>
          <a:prstGeom prst="rect">
            <a:avLst>
              <a:gd name="adj" fmla="val 8824"/>
            </a:avLst>
          </a:prstGeom>
          <a:solidFill>
            <a:srgbClr val="FF8200"/>
          </a:solidFill>
          <a:ln/>
        </p:spPr>
      </p:sp>
      <p:sp>
        <p:nvSpPr>
          <p:cNvPr id="24" name="Shape 22"/>
          <p:cNvSpPr/>
          <p:nvPr/>
        </p:nvSpPr>
        <p:spPr>
          <a:xfrm>
            <a:off x="1371600" y="5806440"/>
            <a:ext cx="914400" cy="621792"/>
          </a:xfrm>
          <a:prstGeom prst="rect">
            <a:avLst/>
          </a:prstGeom>
          <a:solidFill>
            <a:srgbClr val="FF8200"/>
          </a:solidFill>
          <a:ln/>
        </p:spPr>
      </p:sp>
      <p:sp>
        <p:nvSpPr>
          <p:cNvPr id="25" name="Text 23"/>
          <p:cNvSpPr/>
          <p:nvPr/>
        </p:nvSpPr>
        <p:spPr>
          <a:xfrm>
            <a:off x="548640" y="5806440"/>
            <a:ext cx="1737360" cy="621792"/>
          </a:xfrm>
          <a:prstGeom prst="rect">
            <a:avLst/>
          </a:prstGeom>
          <a:noFill/>
          <a:ln/>
        </p:spPr>
        <p:txBody>
          <a:bodyPr wrap="square" lIns="0" tIns="0" rIns="0" bIns="0" rtlCol="0" anchor="ctr"/>
          <a:lstStyle/>
          <a:p>
            <a:pPr algn="ctr" indent="0" marL="0">
              <a:lnSpc>
                <a:spcPct val="100000"/>
              </a:lnSpc>
              <a:buNone/>
            </a:pPr>
            <a:r>
              <a:rPr lang="en-US" sz="1300" b="1" dirty="0">
                <a:solidFill>
                  <a:srgbClr val="FFFFFF"/>
                </a:solidFill>
                <a:latin typeface="Calibri" pitchFamily="34" charset="0"/>
                <a:ea typeface="Calibri" pitchFamily="34" charset="-122"/>
                <a:cs typeface="Calibri" pitchFamily="34" charset="-120"/>
              </a:rPr>
              <a:t>WHY IT</a:t>
            </a:r>
            <a:endParaRPr lang="en-US" sz="1300" dirty="0"/>
          </a:p>
          <a:p>
            <a:pPr algn="ctr" indent="0" marL="0">
              <a:lnSpc>
                <a:spcPct val="100000"/>
              </a:lnSpc>
              <a:buNone/>
            </a:pPr>
            <a:r>
              <a:rPr lang="en-US" sz="1300" b="1" dirty="0">
                <a:solidFill>
                  <a:srgbClr val="FFFFFF"/>
                </a:solidFill>
                <a:latin typeface="Calibri" pitchFamily="34" charset="0"/>
                <a:ea typeface="Calibri" pitchFamily="34" charset="-122"/>
                <a:cs typeface="Calibri" pitchFamily="34" charset="-120"/>
              </a:rPr>
              <a:t>MATTERS</a:t>
            </a:r>
            <a:endParaRPr lang="en-US" sz="1300" dirty="0"/>
          </a:p>
        </p:txBody>
      </p:sp>
      <p:sp>
        <p:nvSpPr>
          <p:cNvPr id="26" name="Text 24"/>
          <p:cNvSpPr/>
          <p:nvPr/>
        </p:nvSpPr>
        <p:spPr>
          <a:xfrm>
            <a:off x="2514600" y="5843016"/>
            <a:ext cx="8942832" cy="548640"/>
          </a:xfrm>
          <a:prstGeom prst="rect">
            <a:avLst/>
          </a:prstGeom>
          <a:noFill/>
          <a:ln/>
        </p:spPr>
        <p:txBody>
          <a:bodyPr wrap="square" lIns="0" tIns="0" rIns="0" bIns="0" rtlCol="0" anchor="ctr"/>
          <a:lstStyle/>
          <a:p>
            <a:pPr indent="0" marL="0">
              <a:lnSpc>
                <a:spcPct val="108000"/>
              </a:lnSpc>
              <a:buNone/>
            </a:pPr>
            <a:r>
              <a:rPr lang="en-US" sz="1400" dirty="0">
                <a:solidFill>
                  <a:srgbClr val="1A1A1A"/>
                </a:solidFill>
                <a:latin typeface="Calibri" pitchFamily="34" charset="0"/>
                <a:ea typeface="Calibri" pitchFamily="34" charset="-122"/>
                <a:cs typeface="Calibri" pitchFamily="34" charset="-120"/>
              </a:rPr>
              <a:t>The infographic (a public-facing summary) lists more applicant categories than the formal call text — if in doubt about eligibility, confirm directly with the named MNRE contacts before investing in a proposal.</a:t>
            </a:r>
            <a:endParaRPr lang="en-US" sz="1400" dirty="0"/>
          </a:p>
        </p:txBody>
      </p:sp>
      <p:sp>
        <p:nvSpPr>
          <p:cNvPr id="27" name="Text 25"/>
          <p:cNvSpPr/>
          <p:nvPr/>
        </p:nvSpPr>
        <p:spPr>
          <a:xfrm>
            <a:off x="457200" y="6537960"/>
            <a:ext cx="8686800" cy="256032"/>
          </a:xfrm>
          <a:prstGeom prst="rect">
            <a:avLst/>
          </a:prstGeom>
          <a:noFill/>
          <a:ln/>
        </p:spPr>
        <p:txBody>
          <a:bodyPr wrap="square" lIns="0" tIns="0" rIns="0" bIns="0" rtlCol="0" anchor="ctr"/>
          <a:lstStyle/>
          <a:p>
            <a:pPr indent="0" marL="0">
              <a:buNone/>
            </a:pPr>
            <a:r>
              <a:rPr lang="en-US" sz="900" i="1" dirty="0">
                <a:solidFill>
                  <a:srgbClr val="5A6472"/>
                </a:solidFill>
                <a:latin typeface="Calibri" pitchFamily="34" charset="0"/>
                <a:ea typeface="Calibri" pitchFamily="34" charset="-122"/>
                <a:cs typeface="Calibri" pitchFamily="34" charset="-120"/>
              </a:rPr>
              <a:t>MNRE Call for Proposals — Concentrating Solar Thermal (CST) Technology for Indian Industry, 2026</a:t>
            </a:r>
            <a:endParaRPr lang="en-US" sz="900" dirty="0"/>
          </a:p>
        </p:txBody>
      </p:sp>
      <p:sp>
        <p:nvSpPr>
          <p:cNvPr id="28" name="Text 26"/>
          <p:cNvSpPr/>
          <p:nvPr/>
        </p:nvSpPr>
        <p:spPr>
          <a:xfrm>
            <a:off x="10085832" y="6537960"/>
            <a:ext cx="1645920" cy="256032"/>
          </a:xfrm>
          <a:prstGeom prst="rect">
            <a:avLst/>
          </a:prstGeom>
          <a:noFill/>
          <a:ln/>
        </p:spPr>
        <p:txBody>
          <a:bodyPr wrap="square" lIns="0" tIns="0" rIns="0" bIns="0" rtlCol="0" anchor="ctr"/>
          <a:lstStyle/>
          <a:p>
            <a:pPr algn="r" indent="0" marL="0">
              <a:buNone/>
            </a:pPr>
            <a:r>
              <a:rPr lang="en-US" sz="900" dirty="0">
                <a:solidFill>
                  <a:srgbClr val="5A6472"/>
                </a:solidFill>
                <a:latin typeface="Calibri" pitchFamily="34" charset="0"/>
                <a:ea typeface="Calibri" pitchFamily="34" charset="-122"/>
                <a:cs typeface="Calibri" pitchFamily="34" charset="-120"/>
              </a:rPr>
              <a:t>Slide 9</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0318B"/>
        </a:solidFill>
      </p:bgPr>
    </p:bg>
    <p:spTree>
      <p:nvGrpSpPr>
        <p:cNvPr id="1" name=""/>
        <p:cNvGrpSpPr/>
        <p:nvPr/>
      </p:nvGrpSpPr>
      <p:grpSpPr>
        <a:xfrm>
          <a:off x="0" y="0"/>
          <a:ext cx="0" cy="0"/>
          <a:chOff x="0" y="0"/>
          <a:chExt cx="0" cy="0"/>
        </a:xfrm>
      </p:grpSpPr>
      <p:sp>
        <p:nvSpPr>
          <p:cNvPr id="2" name="Text 0"/>
          <p:cNvSpPr/>
          <p:nvPr/>
        </p:nvSpPr>
        <p:spPr>
          <a:xfrm>
            <a:off x="548640" y="274320"/>
            <a:ext cx="10515600" cy="548640"/>
          </a:xfrm>
          <a:prstGeom prst="rect">
            <a:avLst/>
          </a:prstGeom>
          <a:noFill/>
          <a:ln/>
        </p:spPr>
        <p:txBody>
          <a:bodyPr wrap="square" lIns="0" tIns="0" rIns="0" bIns="0" rtlCol="0" anchor="ctr"/>
          <a:lstStyle/>
          <a:p>
            <a:pPr indent="0" marL="0">
              <a:buNone/>
            </a:pPr>
            <a:r>
              <a:rPr lang="en-US" sz="2600" b="1" dirty="0">
                <a:solidFill>
                  <a:srgbClr val="FFFFFF"/>
                </a:solidFill>
                <a:latin typeface="Cambria" pitchFamily="34" charset="0"/>
                <a:ea typeface="Cambria" pitchFamily="34" charset="-122"/>
                <a:cs typeface="Cambria" pitchFamily="34" charset="-120"/>
              </a:rPr>
              <a:t>Funding Pattern</a:t>
            </a:r>
            <a:endParaRPr lang="en-US" sz="2600" dirty="0"/>
          </a:p>
        </p:txBody>
      </p:sp>
      <p:sp>
        <p:nvSpPr>
          <p:cNvPr id="3" name="Text 1"/>
          <p:cNvSpPr/>
          <p:nvPr/>
        </p:nvSpPr>
        <p:spPr>
          <a:xfrm>
            <a:off x="548640" y="777240"/>
            <a:ext cx="10515600" cy="320040"/>
          </a:xfrm>
          <a:prstGeom prst="rect">
            <a:avLst/>
          </a:prstGeom>
          <a:noFill/>
          <a:ln/>
        </p:spPr>
        <p:txBody>
          <a:bodyPr wrap="square" lIns="0" tIns="0" rIns="0" bIns="0" rtlCol="0" anchor="ctr"/>
          <a:lstStyle/>
          <a:p>
            <a:pPr indent="0" marL="0">
              <a:buNone/>
            </a:pPr>
            <a:r>
              <a:rPr lang="en-US" sz="1400" i="1" dirty="0">
                <a:solidFill>
                  <a:srgbClr val="DCE9F7"/>
                </a:solidFill>
                <a:latin typeface="Calibri" pitchFamily="34" charset="0"/>
                <a:ea typeface="Calibri" pitchFamily="34" charset="-122"/>
                <a:cs typeface="Calibri" pitchFamily="34" charset="-120"/>
              </a:rPr>
              <a:t>Viability Gap Funding (VGF)</a:t>
            </a:r>
            <a:endParaRPr lang="en-US" sz="1400" dirty="0"/>
          </a:p>
        </p:txBody>
      </p:sp>
      <p:sp>
        <p:nvSpPr>
          <p:cNvPr id="4" name="Shape 2"/>
          <p:cNvSpPr/>
          <p:nvPr/>
        </p:nvSpPr>
        <p:spPr>
          <a:xfrm>
            <a:off x="822960" y="1463040"/>
            <a:ext cx="3291840" cy="3291840"/>
          </a:xfrm>
          <a:prstGeom prst="ellipse">
            <a:avLst/>
          </a:prstGeom>
          <a:solidFill>
            <a:srgbClr val="FF8200"/>
          </a:solidFill>
          <a:ln/>
        </p:spPr>
      </p:sp>
      <p:sp>
        <p:nvSpPr>
          <p:cNvPr id="5" name="Text 3"/>
          <p:cNvSpPr/>
          <p:nvPr/>
        </p:nvSpPr>
        <p:spPr>
          <a:xfrm>
            <a:off x="822960" y="1965960"/>
            <a:ext cx="3291840" cy="1371600"/>
          </a:xfrm>
          <a:prstGeom prst="rect">
            <a:avLst/>
          </a:prstGeom>
          <a:noFill/>
          <a:ln/>
        </p:spPr>
        <p:txBody>
          <a:bodyPr wrap="square" lIns="0" tIns="0" rIns="0" bIns="0" rtlCol="0" anchor="ctr"/>
          <a:lstStyle/>
          <a:p>
            <a:pPr algn="ctr" indent="0" marL="0">
              <a:lnSpc>
                <a:spcPct val="100000"/>
              </a:lnSpc>
              <a:buNone/>
            </a:pPr>
            <a:r>
              <a:rPr lang="en-US" sz="4000" b="1" dirty="0">
                <a:solidFill>
                  <a:srgbClr val="00318B"/>
                </a:solidFill>
                <a:latin typeface="Cambria" pitchFamily="34" charset="0"/>
                <a:ea typeface="Cambria" pitchFamily="34" charset="-122"/>
                <a:cs typeface="Cambria" pitchFamily="34" charset="-120"/>
              </a:rPr>
              <a:t>Up to</a:t>
            </a:r>
            <a:endParaRPr lang="en-US" sz="4000" dirty="0"/>
          </a:p>
          <a:p>
            <a:pPr algn="ctr" indent="0" marL="0">
              <a:lnSpc>
                <a:spcPct val="100000"/>
              </a:lnSpc>
              <a:buNone/>
            </a:pPr>
            <a:r>
              <a:rPr lang="en-US" sz="4000" b="1" dirty="0">
                <a:solidFill>
                  <a:srgbClr val="00318B"/>
                </a:solidFill>
                <a:latin typeface="Cambria" pitchFamily="34" charset="0"/>
                <a:ea typeface="Cambria" pitchFamily="34" charset="-122"/>
                <a:cs typeface="Cambria" pitchFamily="34" charset="-120"/>
              </a:rPr>
              <a:t>50%</a:t>
            </a:r>
            <a:endParaRPr lang="en-US" sz="4000" dirty="0"/>
          </a:p>
        </p:txBody>
      </p:sp>
      <p:sp>
        <p:nvSpPr>
          <p:cNvPr id="6" name="Text 4"/>
          <p:cNvSpPr/>
          <p:nvPr/>
        </p:nvSpPr>
        <p:spPr>
          <a:xfrm>
            <a:off x="822960" y="3200400"/>
            <a:ext cx="3291840" cy="457200"/>
          </a:xfrm>
          <a:prstGeom prst="rect">
            <a:avLst/>
          </a:prstGeom>
          <a:noFill/>
          <a:ln/>
        </p:spPr>
        <p:txBody>
          <a:bodyPr wrap="square" lIns="0" tIns="0" rIns="0" bIns="0" rtlCol="0" anchor="ctr"/>
          <a:lstStyle/>
          <a:p>
            <a:pPr algn="ctr" indent="0" marL="0">
              <a:buNone/>
            </a:pPr>
            <a:r>
              <a:rPr lang="en-US" sz="1400" b="1" dirty="0">
                <a:solidFill>
                  <a:srgbClr val="00318B"/>
                </a:solidFill>
                <a:latin typeface="Calibri" pitchFamily="34" charset="0"/>
                <a:ea typeface="Calibri" pitchFamily="34" charset="-122"/>
                <a:cs typeface="Calibri" pitchFamily="34" charset="-120"/>
              </a:rPr>
              <a:t>of project cost</a:t>
            </a:r>
            <a:endParaRPr lang="en-US" sz="1400" dirty="0"/>
          </a:p>
        </p:txBody>
      </p:sp>
      <p:sp>
        <p:nvSpPr>
          <p:cNvPr id="7" name="Text 5"/>
          <p:cNvSpPr/>
          <p:nvPr/>
        </p:nvSpPr>
        <p:spPr>
          <a:xfrm>
            <a:off x="4663440" y="1600200"/>
            <a:ext cx="6949440" cy="457200"/>
          </a:xfrm>
          <a:prstGeom prst="rect">
            <a:avLst/>
          </a:prstGeom>
          <a:noFill/>
          <a:ln/>
        </p:spPr>
        <p:txBody>
          <a:bodyPr wrap="square" lIns="0" tIns="0" rIns="0" bIns="0" rtlCol="0" anchor="ctr"/>
          <a:lstStyle/>
          <a:p>
            <a:pPr indent="0" marL="0">
              <a:buNone/>
            </a:pPr>
            <a:r>
              <a:rPr lang="en-US" sz="2200" b="1" dirty="0">
                <a:solidFill>
                  <a:srgbClr val="FFFFFF"/>
                </a:solidFill>
                <a:latin typeface="Cambria" pitchFamily="34" charset="0"/>
                <a:ea typeface="Cambria" pitchFamily="34" charset="-122"/>
                <a:cs typeface="Cambria" pitchFamily="34" charset="-120"/>
              </a:rPr>
              <a:t>Maximum ₹2.00 crore per project</a:t>
            </a:r>
            <a:endParaRPr lang="en-US" sz="2200" dirty="0"/>
          </a:p>
        </p:txBody>
      </p:sp>
      <p:sp>
        <p:nvSpPr>
          <p:cNvPr id="8" name="Text 6"/>
          <p:cNvSpPr/>
          <p:nvPr/>
        </p:nvSpPr>
        <p:spPr>
          <a:xfrm>
            <a:off x="4663440" y="2148840"/>
            <a:ext cx="6949440" cy="1280160"/>
          </a:xfrm>
          <a:prstGeom prst="rect">
            <a:avLst/>
          </a:prstGeom>
          <a:noFill/>
          <a:ln/>
        </p:spPr>
        <p:txBody>
          <a:bodyPr wrap="square" lIns="0" tIns="0" rIns="0" bIns="0" rtlCol="0" anchor="ctr"/>
          <a:lstStyle/>
          <a:p>
            <a:pPr indent="0" marL="0">
              <a:lnSpc>
                <a:spcPct val="120000"/>
              </a:lnSpc>
              <a:buNone/>
            </a:pPr>
            <a:r>
              <a:rPr lang="en-US" sz="1500" dirty="0">
                <a:solidFill>
                  <a:srgbClr val="DCE9F7"/>
                </a:solidFill>
                <a:latin typeface="Calibri" pitchFamily="34" charset="0"/>
                <a:ea typeface="Calibri" pitchFamily="34" charset="-122"/>
                <a:cs typeface="Calibri" pitchFamily="34" charset="-120"/>
              </a:rPr>
              <a:t>Financial assistance depends on project requirements and potential for adoption, provided in the form of Viability Gap Funding (VGF). Eligible applicants: Industry / Start-ups / Private Institutes / Entrepreneurs.</a:t>
            </a:r>
            <a:endParaRPr lang="en-US" sz="1500" dirty="0"/>
          </a:p>
        </p:txBody>
      </p:sp>
      <p:sp>
        <p:nvSpPr>
          <p:cNvPr id="9" name="Shape 7"/>
          <p:cNvSpPr/>
          <p:nvPr/>
        </p:nvSpPr>
        <p:spPr>
          <a:xfrm>
            <a:off x="4663440" y="3611880"/>
            <a:ext cx="6949440" cy="1188720"/>
          </a:xfrm>
          <a:prstGeom prst="rect">
            <a:avLst>
              <a:gd name="adj" fmla="val 6154"/>
            </a:avLst>
          </a:prstGeom>
          <a:solidFill>
            <a:srgbClr val="0F4098"/>
          </a:solidFill>
          <a:ln/>
        </p:spPr>
      </p:sp>
      <p:sp>
        <p:nvSpPr>
          <p:cNvPr id="10" name="Text 8"/>
          <p:cNvSpPr/>
          <p:nvPr/>
        </p:nvSpPr>
        <p:spPr>
          <a:xfrm>
            <a:off x="4892040" y="3730752"/>
            <a:ext cx="6400800" cy="274320"/>
          </a:xfrm>
          <a:prstGeom prst="rect">
            <a:avLst/>
          </a:prstGeom>
          <a:noFill/>
          <a:ln/>
        </p:spPr>
        <p:txBody>
          <a:bodyPr wrap="square" lIns="0" tIns="0" rIns="0" bIns="0" rtlCol="0" anchor="ctr"/>
          <a:lstStyle/>
          <a:p>
            <a:pPr indent="0" marL="0">
              <a:buNone/>
            </a:pPr>
            <a:r>
              <a:rPr lang="en-US" sz="1300" b="1" dirty="0">
                <a:solidFill>
                  <a:srgbClr val="FF8200"/>
                </a:solidFill>
                <a:latin typeface="Calibri" pitchFamily="34" charset="0"/>
                <a:ea typeface="Calibri" pitchFamily="34" charset="-122"/>
                <a:cs typeface="Calibri" pitchFamily="34" charset="-120"/>
              </a:rPr>
              <a:t>REMAINDER OF PROJECT COST</a:t>
            </a:r>
            <a:endParaRPr lang="en-US" sz="1300" dirty="0"/>
          </a:p>
        </p:txBody>
      </p:sp>
      <p:sp>
        <p:nvSpPr>
          <p:cNvPr id="11" name="Text 9"/>
          <p:cNvSpPr/>
          <p:nvPr/>
        </p:nvSpPr>
        <p:spPr>
          <a:xfrm>
            <a:off x="4892040" y="4023360"/>
            <a:ext cx="6492240" cy="731520"/>
          </a:xfrm>
          <a:prstGeom prst="rect">
            <a:avLst/>
          </a:prstGeom>
          <a:noFill/>
          <a:ln/>
        </p:spPr>
        <p:txBody>
          <a:bodyPr wrap="square" lIns="0" tIns="0" rIns="0" bIns="0" rtlCol="0" anchor="ctr"/>
          <a:lstStyle/>
          <a:p>
            <a:pPr indent="0" marL="0">
              <a:lnSpc>
                <a:spcPct val="115000"/>
              </a:lnSpc>
              <a:buNone/>
            </a:pPr>
            <a:r>
              <a:rPr lang="en-US" sz="1350" dirty="0">
                <a:solidFill>
                  <a:srgbClr val="FFFFFF"/>
                </a:solidFill>
                <a:latin typeface="Calibri" pitchFamily="34" charset="0"/>
                <a:ea typeface="Calibri" pitchFamily="34" charset="-122"/>
                <a:cs typeface="Calibri" pitchFamily="34" charset="-120"/>
              </a:rPr>
              <a:t>Funded through the beneficiary industry's cost share and/or the technology provider — the call does not specify a fixed applicant/beneficiary split beyond the 50% MNRE cap.</a:t>
            </a:r>
            <a:endParaRPr lang="en-US" sz="1350" dirty="0"/>
          </a:p>
        </p:txBody>
      </p:sp>
      <p:sp>
        <p:nvSpPr>
          <p:cNvPr id="12" name="Shape 10"/>
          <p:cNvSpPr/>
          <p:nvPr/>
        </p:nvSpPr>
        <p:spPr>
          <a:xfrm>
            <a:off x="548640" y="5806440"/>
            <a:ext cx="11091672" cy="621792"/>
          </a:xfrm>
          <a:prstGeom prst="rect">
            <a:avLst>
              <a:gd name="adj" fmla="val 8824"/>
            </a:avLst>
          </a:prstGeom>
          <a:solidFill>
            <a:srgbClr val="0B3576"/>
          </a:solidFill>
          <a:ln/>
        </p:spPr>
      </p:sp>
      <p:sp>
        <p:nvSpPr>
          <p:cNvPr id="13" name="Shape 11"/>
          <p:cNvSpPr/>
          <p:nvPr/>
        </p:nvSpPr>
        <p:spPr>
          <a:xfrm>
            <a:off x="548640" y="5806440"/>
            <a:ext cx="1737360" cy="621792"/>
          </a:xfrm>
          <a:prstGeom prst="rect">
            <a:avLst>
              <a:gd name="adj" fmla="val 8824"/>
            </a:avLst>
          </a:prstGeom>
          <a:solidFill>
            <a:srgbClr val="FF8200"/>
          </a:solidFill>
          <a:ln/>
        </p:spPr>
      </p:sp>
      <p:sp>
        <p:nvSpPr>
          <p:cNvPr id="14" name="Shape 12"/>
          <p:cNvSpPr/>
          <p:nvPr/>
        </p:nvSpPr>
        <p:spPr>
          <a:xfrm>
            <a:off x="1371600" y="5806440"/>
            <a:ext cx="914400" cy="621792"/>
          </a:xfrm>
          <a:prstGeom prst="rect">
            <a:avLst/>
          </a:prstGeom>
          <a:solidFill>
            <a:srgbClr val="FF8200"/>
          </a:solidFill>
          <a:ln/>
        </p:spPr>
      </p:sp>
      <p:sp>
        <p:nvSpPr>
          <p:cNvPr id="15" name="Text 13"/>
          <p:cNvSpPr/>
          <p:nvPr/>
        </p:nvSpPr>
        <p:spPr>
          <a:xfrm>
            <a:off x="548640" y="5806440"/>
            <a:ext cx="1737360" cy="621792"/>
          </a:xfrm>
          <a:prstGeom prst="rect">
            <a:avLst/>
          </a:prstGeom>
          <a:noFill/>
          <a:ln/>
        </p:spPr>
        <p:txBody>
          <a:bodyPr wrap="square" lIns="0" tIns="0" rIns="0" bIns="0" rtlCol="0" anchor="ctr"/>
          <a:lstStyle/>
          <a:p>
            <a:pPr algn="ctr" indent="0" marL="0">
              <a:lnSpc>
                <a:spcPct val="100000"/>
              </a:lnSpc>
              <a:buNone/>
            </a:pPr>
            <a:r>
              <a:rPr lang="en-US" sz="1300" b="1" dirty="0">
                <a:solidFill>
                  <a:srgbClr val="FFFFFF"/>
                </a:solidFill>
                <a:latin typeface="Calibri" pitchFamily="34" charset="0"/>
                <a:ea typeface="Calibri" pitchFamily="34" charset="-122"/>
                <a:cs typeface="Calibri" pitchFamily="34" charset="-120"/>
              </a:rPr>
              <a:t>WHY IT</a:t>
            </a:r>
            <a:endParaRPr lang="en-US" sz="1300" dirty="0"/>
          </a:p>
          <a:p>
            <a:pPr algn="ctr" indent="0" marL="0">
              <a:lnSpc>
                <a:spcPct val="100000"/>
              </a:lnSpc>
              <a:buNone/>
            </a:pPr>
            <a:r>
              <a:rPr lang="en-US" sz="1300" b="1" dirty="0">
                <a:solidFill>
                  <a:srgbClr val="FFFFFF"/>
                </a:solidFill>
                <a:latin typeface="Calibri" pitchFamily="34" charset="0"/>
                <a:ea typeface="Calibri" pitchFamily="34" charset="-122"/>
                <a:cs typeface="Calibri" pitchFamily="34" charset="-120"/>
              </a:rPr>
              <a:t>MATTERS</a:t>
            </a:r>
            <a:endParaRPr lang="en-US" sz="1300" dirty="0"/>
          </a:p>
        </p:txBody>
      </p:sp>
      <p:sp>
        <p:nvSpPr>
          <p:cNvPr id="16" name="Text 14"/>
          <p:cNvSpPr/>
          <p:nvPr/>
        </p:nvSpPr>
        <p:spPr>
          <a:xfrm>
            <a:off x="2514600" y="5843016"/>
            <a:ext cx="8942832" cy="548640"/>
          </a:xfrm>
          <a:prstGeom prst="rect">
            <a:avLst/>
          </a:prstGeom>
          <a:noFill/>
          <a:ln/>
        </p:spPr>
        <p:txBody>
          <a:bodyPr wrap="square" lIns="0" tIns="0" rIns="0" bIns="0" rtlCol="0" anchor="ctr"/>
          <a:lstStyle/>
          <a:p>
            <a:pPr indent="0" marL="0">
              <a:lnSpc>
                <a:spcPct val="108000"/>
              </a:lnSpc>
              <a:buNone/>
            </a:pPr>
            <a:r>
              <a:rPr lang="en-US" sz="1400" dirty="0">
                <a:solidFill>
                  <a:srgbClr val="FFFFFF"/>
                </a:solidFill>
                <a:latin typeface="Calibri" pitchFamily="34" charset="0"/>
                <a:ea typeface="Calibri" pitchFamily="34" charset="-122"/>
                <a:cs typeface="Calibri" pitchFamily="34" charset="-120"/>
              </a:rPr>
              <a:t>₹2 crore is a per-project cap, not a guaranteed amount — the actual VGF percentage and quantum depend on MNRE's assessment of requirements and adoption potential.</a:t>
            </a:r>
            <a:endParaRPr lang="en-US" sz="1400" dirty="0"/>
          </a:p>
        </p:txBody>
      </p:sp>
      <p:sp>
        <p:nvSpPr>
          <p:cNvPr id="17" name="Text 15"/>
          <p:cNvSpPr/>
          <p:nvPr/>
        </p:nvSpPr>
        <p:spPr>
          <a:xfrm>
            <a:off x="457200" y="6537960"/>
            <a:ext cx="8686800" cy="256032"/>
          </a:xfrm>
          <a:prstGeom prst="rect">
            <a:avLst/>
          </a:prstGeom>
          <a:noFill/>
          <a:ln/>
        </p:spPr>
        <p:txBody>
          <a:bodyPr wrap="square" lIns="0" tIns="0" rIns="0" bIns="0" rtlCol="0" anchor="ctr"/>
          <a:lstStyle/>
          <a:p>
            <a:pPr indent="0" marL="0">
              <a:buNone/>
            </a:pPr>
            <a:r>
              <a:rPr lang="en-US" sz="900" i="1" dirty="0">
                <a:solidFill>
                  <a:srgbClr val="9FB3D9"/>
                </a:solidFill>
                <a:latin typeface="Calibri" pitchFamily="34" charset="0"/>
                <a:ea typeface="Calibri" pitchFamily="34" charset="-122"/>
                <a:cs typeface="Calibri" pitchFamily="34" charset="-120"/>
              </a:rPr>
              <a:t>MNRE Call for Proposals — Concentrating Solar Thermal (CST) Technology for Indian Industry, 2026</a:t>
            </a:r>
            <a:endParaRPr lang="en-US" sz="900" dirty="0"/>
          </a:p>
        </p:txBody>
      </p:sp>
      <p:sp>
        <p:nvSpPr>
          <p:cNvPr id="18" name="Text 16"/>
          <p:cNvSpPr/>
          <p:nvPr/>
        </p:nvSpPr>
        <p:spPr>
          <a:xfrm>
            <a:off x="10085832" y="6537960"/>
            <a:ext cx="1645920" cy="256032"/>
          </a:xfrm>
          <a:prstGeom prst="rect">
            <a:avLst/>
          </a:prstGeom>
          <a:noFill/>
          <a:ln/>
        </p:spPr>
        <p:txBody>
          <a:bodyPr wrap="square" lIns="0" tIns="0" rIns="0" bIns="0" rtlCol="0" anchor="ctr"/>
          <a:lstStyle/>
          <a:p>
            <a:pPr algn="r" indent="0" marL="0">
              <a:buNone/>
            </a:pPr>
            <a:r>
              <a:rPr lang="en-US" sz="900" dirty="0">
                <a:solidFill>
                  <a:srgbClr val="9FB3D9"/>
                </a:solidFill>
                <a:latin typeface="Calibri" pitchFamily="34" charset="0"/>
                <a:ea typeface="Calibri" pitchFamily="34" charset="-122"/>
                <a:cs typeface="Calibri" pitchFamily="34" charset="-120"/>
              </a:rPr>
              <a:t>Slide 10</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274320"/>
            <a:ext cx="10515600" cy="548640"/>
          </a:xfrm>
          <a:prstGeom prst="rect">
            <a:avLst/>
          </a:prstGeom>
          <a:noFill/>
          <a:ln/>
        </p:spPr>
        <p:txBody>
          <a:bodyPr wrap="square" lIns="0" tIns="0" rIns="0" bIns="0" rtlCol="0" anchor="ctr"/>
          <a:lstStyle/>
          <a:p>
            <a:pPr indent="0" marL="0">
              <a:buNone/>
            </a:pPr>
            <a:r>
              <a:rPr lang="en-US" sz="2600" b="1" dirty="0">
                <a:solidFill>
                  <a:srgbClr val="00318B"/>
                </a:solidFill>
                <a:latin typeface="Cambria" pitchFamily="34" charset="0"/>
                <a:ea typeface="Cambria" pitchFamily="34" charset="-122"/>
                <a:cs typeface="Cambria" pitchFamily="34" charset="-120"/>
              </a:rPr>
              <a:t>Assessment Criteria &amp; Submission Process</a:t>
            </a:r>
            <a:endParaRPr lang="en-US" sz="2600" dirty="0"/>
          </a:p>
        </p:txBody>
      </p:sp>
      <p:sp>
        <p:nvSpPr>
          <p:cNvPr id="3" name="Text 1"/>
          <p:cNvSpPr/>
          <p:nvPr/>
        </p:nvSpPr>
        <p:spPr>
          <a:xfrm>
            <a:off x="548640" y="777240"/>
            <a:ext cx="10515600" cy="320040"/>
          </a:xfrm>
          <a:prstGeom prst="rect">
            <a:avLst/>
          </a:prstGeom>
          <a:noFill/>
          <a:ln/>
        </p:spPr>
        <p:txBody>
          <a:bodyPr wrap="square" lIns="0" tIns="0" rIns="0" bIns="0" rtlCol="0" anchor="ctr"/>
          <a:lstStyle/>
          <a:p>
            <a:pPr indent="0" marL="0">
              <a:buNone/>
            </a:pPr>
            <a:r>
              <a:rPr lang="en-US" sz="1400" i="1" dirty="0">
                <a:solidFill>
                  <a:srgbClr val="5A6472"/>
                </a:solidFill>
                <a:latin typeface="Calibri" pitchFamily="34" charset="0"/>
                <a:ea typeface="Calibri" pitchFamily="34" charset="-122"/>
                <a:cs typeface="Calibri" pitchFamily="34" charset="-120"/>
              </a:rPr>
              <a:t>How proposals are evaluated and where to submit</a:t>
            </a:r>
            <a:endParaRPr lang="en-US" sz="1400" dirty="0"/>
          </a:p>
        </p:txBody>
      </p:sp>
      <p:sp>
        <p:nvSpPr>
          <p:cNvPr id="4" name="Text 2"/>
          <p:cNvSpPr/>
          <p:nvPr/>
        </p:nvSpPr>
        <p:spPr>
          <a:xfrm>
            <a:off x="548640" y="1234440"/>
            <a:ext cx="5120640" cy="274320"/>
          </a:xfrm>
          <a:prstGeom prst="rect">
            <a:avLst/>
          </a:prstGeom>
          <a:noFill/>
          <a:ln/>
        </p:spPr>
        <p:txBody>
          <a:bodyPr wrap="square" lIns="0" tIns="0" rIns="0" bIns="0" rtlCol="0" anchor="ctr"/>
          <a:lstStyle/>
          <a:p>
            <a:pPr indent="0" marL="0">
              <a:buNone/>
            </a:pPr>
            <a:r>
              <a:rPr lang="en-US" sz="1400" b="1" dirty="0">
                <a:solidFill>
                  <a:srgbClr val="FF8200"/>
                </a:solidFill>
                <a:latin typeface="Calibri" pitchFamily="34" charset="0"/>
                <a:ea typeface="Calibri" pitchFamily="34" charset="-122"/>
                <a:cs typeface="Calibri" pitchFamily="34" charset="-120"/>
              </a:rPr>
              <a:t>ASSESSMENT CRITERIA</a:t>
            </a:r>
            <a:endParaRPr lang="en-US" sz="1400" dirty="0"/>
          </a:p>
        </p:txBody>
      </p:sp>
      <p:sp>
        <p:nvSpPr>
          <p:cNvPr id="5" name="Text 3"/>
          <p:cNvSpPr/>
          <p:nvPr/>
        </p:nvSpPr>
        <p:spPr>
          <a:xfrm>
            <a:off x="548640" y="1536192"/>
            <a:ext cx="5120640" cy="1554480"/>
          </a:xfrm>
          <a:prstGeom prst="rect">
            <a:avLst/>
          </a:prstGeom>
          <a:noFill/>
          <a:ln/>
        </p:spPr>
        <p:txBody>
          <a:bodyPr wrap="square" lIns="0" tIns="0" rIns="0" bIns="0" rtlCol="0" anchor="ctr"/>
          <a:lstStyle/>
          <a:p>
            <a:pPr indent="0" marL="0">
              <a:lnSpc>
                <a:spcPct val="120000"/>
              </a:lnSpc>
              <a:buNone/>
            </a:pPr>
            <a:r>
              <a:rPr lang="en-US" sz="1400" dirty="0">
                <a:solidFill>
                  <a:srgbClr val="1A1A1A"/>
                </a:solidFill>
                <a:latin typeface="Calibri" pitchFamily="34" charset="0"/>
                <a:ea typeface="Calibri" pitchFamily="34" charset="-122"/>
                <a:cs typeface="Calibri" pitchFamily="34" charset="-120"/>
              </a:rPr>
              <a:t>Proposals are assessed per the Guidelines for Implementation of the Renewable Energy Research and Technology Development (RE-RTD) Programme (vide No. 223/90/2017-R&amp;D, dated 17.07.2026). A dedicated committee will be constituted for evaluation.</a:t>
            </a:r>
            <a:endParaRPr lang="en-US" sz="1400" dirty="0"/>
          </a:p>
        </p:txBody>
      </p:sp>
      <p:sp>
        <p:nvSpPr>
          <p:cNvPr id="6" name="Text 4"/>
          <p:cNvSpPr/>
          <p:nvPr/>
        </p:nvSpPr>
        <p:spPr>
          <a:xfrm>
            <a:off x="5943600" y="1234440"/>
            <a:ext cx="5577840" cy="274320"/>
          </a:xfrm>
          <a:prstGeom prst="rect">
            <a:avLst/>
          </a:prstGeom>
          <a:noFill/>
          <a:ln/>
        </p:spPr>
        <p:txBody>
          <a:bodyPr wrap="square" lIns="0" tIns="0" rIns="0" bIns="0" rtlCol="0" anchor="ctr"/>
          <a:lstStyle/>
          <a:p>
            <a:pPr indent="0" marL="0">
              <a:buNone/>
            </a:pPr>
            <a:r>
              <a:rPr lang="en-US" sz="1400" b="1" dirty="0">
                <a:solidFill>
                  <a:srgbClr val="FF8200"/>
                </a:solidFill>
                <a:latin typeface="Calibri" pitchFamily="34" charset="0"/>
                <a:ea typeface="Calibri" pitchFamily="34" charset="-122"/>
                <a:cs typeface="Calibri" pitchFamily="34" charset="-120"/>
              </a:rPr>
              <a:t>SUBMISSION PROCESS</a:t>
            </a:r>
            <a:endParaRPr lang="en-US" sz="1400" dirty="0"/>
          </a:p>
        </p:txBody>
      </p:sp>
      <p:sp>
        <p:nvSpPr>
          <p:cNvPr id="7" name="Text 5"/>
          <p:cNvSpPr/>
          <p:nvPr/>
        </p:nvSpPr>
        <p:spPr>
          <a:xfrm>
            <a:off x="5943600" y="1536192"/>
            <a:ext cx="5577840" cy="640080"/>
          </a:xfrm>
          <a:prstGeom prst="rect">
            <a:avLst/>
          </a:prstGeom>
          <a:noFill/>
          <a:ln/>
        </p:spPr>
        <p:txBody>
          <a:bodyPr wrap="square" lIns="0" tIns="0" rIns="0" bIns="0" rtlCol="0" anchor="ctr"/>
          <a:lstStyle/>
          <a:p>
            <a:pPr indent="0" marL="0">
              <a:lnSpc>
                <a:spcPct val="120000"/>
              </a:lnSpc>
              <a:buNone/>
            </a:pPr>
            <a:r>
              <a:rPr lang="en-US" sz="1400" dirty="0">
                <a:solidFill>
                  <a:srgbClr val="1A1A1A"/>
                </a:solidFill>
                <a:latin typeface="Calibri" pitchFamily="34" charset="0"/>
                <a:ea typeface="Calibri" pitchFamily="34" charset="-122"/>
                <a:cs typeface="Calibri" pitchFamily="34" charset="-120"/>
              </a:rPr>
              <a:t>Interested and competent organisations submit proposals online through the MNRE Research Portal.</a:t>
            </a:r>
            <a:endParaRPr lang="en-US" sz="1400" dirty="0"/>
          </a:p>
        </p:txBody>
      </p:sp>
      <p:sp>
        <p:nvSpPr>
          <p:cNvPr id="8" name="Shape 6"/>
          <p:cNvSpPr/>
          <p:nvPr/>
        </p:nvSpPr>
        <p:spPr>
          <a:xfrm>
            <a:off x="5943600" y="2240280"/>
            <a:ext cx="5577840" cy="548640"/>
          </a:xfrm>
          <a:prstGeom prst="rect">
            <a:avLst>
              <a:gd name="adj" fmla="val 10000"/>
            </a:avLst>
          </a:prstGeom>
          <a:solidFill>
            <a:srgbClr val="DCE9F7"/>
          </a:solidFill>
          <a:ln/>
        </p:spPr>
      </p:sp>
      <p:sp>
        <p:nvSpPr>
          <p:cNvPr id="9" name="Text 7"/>
          <p:cNvSpPr/>
          <p:nvPr/>
        </p:nvSpPr>
        <p:spPr>
          <a:xfrm>
            <a:off x="6126480" y="2240280"/>
            <a:ext cx="5212080" cy="548640"/>
          </a:xfrm>
          <a:prstGeom prst="rect">
            <a:avLst/>
          </a:prstGeom>
          <a:noFill/>
          <a:ln/>
        </p:spPr>
        <p:txBody>
          <a:bodyPr wrap="square" lIns="0" tIns="0" rIns="0" bIns="0" rtlCol="0" anchor="ctr"/>
          <a:lstStyle/>
          <a:p>
            <a:pPr indent="0" marL="0">
              <a:buNone/>
            </a:pPr>
            <a:r>
              <a:rPr lang="en-US" sz="1600" b="1" dirty="0">
                <a:solidFill>
                  <a:srgbClr val="00318B"/>
                </a:solidFill>
                <a:latin typeface="Cambria" pitchFamily="34" charset="0"/>
                <a:ea typeface="Cambria" pitchFamily="34" charset="-122"/>
                <a:cs typeface="Cambria" pitchFamily="34" charset="-120"/>
              </a:rPr>
              <a:t>research.mnre.gov.in/home</a:t>
            </a:r>
            <a:endParaRPr lang="en-US" sz="1600" dirty="0"/>
          </a:p>
        </p:txBody>
      </p:sp>
      <p:sp>
        <p:nvSpPr>
          <p:cNvPr id="10" name="Shape 8"/>
          <p:cNvSpPr/>
          <p:nvPr/>
        </p:nvSpPr>
        <p:spPr>
          <a:xfrm>
            <a:off x="548640" y="3337560"/>
            <a:ext cx="11091672" cy="2103120"/>
          </a:xfrm>
          <a:prstGeom prst="rect">
            <a:avLst>
              <a:gd name="adj" fmla="val 2609"/>
            </a:avLst>
          </a:prstGeom>
          <a:solidFill>
            <a:srgbClr val="DCE9F7"/>
          </a:solidFill>
          <a:ln/>
        </p:spPr>
      </p:sp>
      <p:sp>
        <p:nvSpPr>
          <p:cNvPr id="11" name="Text 9"/>
          <p:cNvSpPr/>
          <p:nvPr/>
        </p:nvSpPr>
        <p:spPr>
          <a:xfrm>
            <a:off x="777240" y="3474720"/>
            <a:ext cx="3657600" cy="274320"/>
          </a:xfrm>
          <a:prstGeom prst="rect">
            <a:avLst/>
          </a:prstGeom>
          <a:noFill/>
          <a:ln/>
        </p:spPr>
        <p:txBody>
          <a:bodyPr wrap="square" lIns="0" tIns="0" rIns="0" bIns="0" rtlCol="0" anchor="ctr"/>
          <a:lstStyle/>
          <a:p>
            <a:pPr indent="0" marL="0">
              <a:buNone/>
            </a:pPr>
            <a:r>
              <a:rPr lang="en-US" sz="1400" b="1" dirty="0">
                <a:solidFill>
                  <a:srgbClr val="00318B"/>
                </a:solidFill>
                <a:latin typeface="Calibri" pitchFamily="34" charset="0"/>
                <a:ea typeface="Calibri" pitchFamily="34" charset="-122"/>
                <a:cs typeface="Calibri" pitchFamily="34" charset="-120"/>
              </a:rPr>
              <a:t>IMPORTANT DATES</a:t>
            </a:r>
            <a:endParaRPr lang="en-US" sz="1400" dirty="0"/>
          </a:p>
        </p:txBody>
      </p:sp>
      <p:sp>
        <p:nvSpPr>
          <p:cNvPr id="12" name="Text 10"/>
          <p:cNvSpPr/>
          <p:nvPr/>
        </p:nvSpPr>
        <p:spPr>
          <a:xfrm>
            <a:off x="777240" y="3840480"/>
            <a:ext cx="5486400" cy="457200"/>
          </a:xfrm>
          <a:prstGeom prst="rect">
            <a:avLst/>
          </a:prstGeom>
          <a:noFill/>
          <a:ln/>
        </p:spPr>
        <p:txBody>
          <a:bodyPr wrap="square" lIns="0" tIns="0" rIns="0" bIns="0" rtlCol="0" anchor="ctr"/>
          <a:lstStyle/>
          <a:p>
            <a:pPr indent="0" marL="0">
              <a:buNone/>
            </a:pPr>
            <a:r>
              <a:rPr lang="en-US" sz="1500" dirty="0">
                <a:solidFill>
                  <a:srgbClr val="1A1A1A"/>
                </a:solidFill>
                <a:latin typeface="Calibri" pitchFamily="34" charset="0"/>
                <a:ea typeface="Calibri" pitchFamily="34" charset="-122"/>
                <a:cs typeface="Calibri" pitchFamily="34" charset="-120"/>
              </a:rPr>
              <a:t>Opening date for submission</a:t>
            </a:r>
            <a:endParaRPr lang="en-US" sz="1500" dirty="0"/>
          </a:p>
        </p:txBody>
      </p:sp>
      <p:sp>
        <p:nvSpPr>
          <p:cNvPr id="13" name="Text 11"/>
          <p:cNvSpPr/>
          <p:nvPr/>
        </p:nvSpPr>
        <p:spPr>
          <a:xfrm>
            <a:off x="6400800" y="3840480"/>
            <a:ext cx="5029200" cy="457200"/>
          </a:xfrm>
          <a:prstGeom prst="rect">
            <a:avLst/>
          </a:prstGeom>
          <a:noFill/>
          <a:ln/>
        </p:spPr>
        <p:txBody>
          <a:bodyPr wrap="square" lIns="0" tIns="0" rIns="0" bIns="0" rtlCol="0" anchor="ctr"/>
          <a:lstStyle/>
          <a:p>
            <a:pPr indent="0" marL="0">
              <a:buNone/>
            </a:pPr>
            <a:r>
              <a:rPr lang="en-US" sz="2000" b="1" dirty="0">
                <a:solidFill>
                  <a:srgbClr val="FF8200"/>
                </a:solidFill>
                <a:latin typeface="Cambria" pitchFamily="34" charset="0"/>
                <a:ea typeface="Cambria" pitchFamily="34" charset="-122"/>
                <a:cs typeface="Cambria" pitchFamily="34" charset="-120"/>
              </a:rPr>
              <a:t>08.09.2026</a:t>
            </a:r>
            <a:endParaRPr lang="en-US" sz="2000" dirty="0"/>
          </a:p>
        </p:txBody>
      </p:sp>
      <p:sp>
        <p:nvSpPr>
          <p:cNvPr id="14" name="Text 12"/>
          <p:cNvSpPr/>
          <p:nvPr/>
        </p:nvSpPr>
        <p:spPr>
          <a:xfrm>
            <a:off x="777240" y="4526280"/>
            <a:ext cx="5486400" cy="457200"/>
          </a:xfrm>
          <a:prstGeom prst="rect">
            <a:avLst/>
          </a:prstGeom>
          <a:noFill/>
          <a:ln/>
        </p:spPr>
        <p:txBody>
          <a:bodyPr wrap="square" lIns="0" tIns="0" rIns="0" bIns="0" rtlCol="0" anchor="ctr"/>
          <a:lstStyle/>
          <a:p>
            <a:pPr indent="0" marL="0">
              <a:buNone/>
            </a:pPr>
            <a:r>
              <a:rPr lang="en-US" sz="1500" dirty="0">
                <a:solidFill>
                  <a:srgbClr val="1A1A1A"/>
                </a:solidFill>
                <a:latin typeface="Calibri" pitchFamily="34" charset="0"/>
                <a:ea typeface="Calibri" pitchFamily="34" charset="-122"/>
                <a:cs typeface="Calibri" pitchFamily="34" charset="-120"/>
              </a:rPr>
              <a:t>Closing date for receipt</a:t>
            </a:r>
            <a:endParaRPr lang="en-US" sz="1500" dirty="0"/>
          </a:p>
        </p:txBody>
      </p:sp>
      <p:sp>
        <p:nvSpPr>
          <p:cNvPr id="15" name="Text 13"/>
          <p:cNvSpPr/>
          <p:nvPr/>
        </p:nvSpPr>
        <p:spPr>
          <a:xfrm>
            <a:off x="6400800" y="4526280"/>
            <a:ext cx="5029200" cy="457200"/>
          </a:xfrm>
          <a:prstGeom prst="rect">
            <a:avLst/>
          </a:prstGeom>
          <a:noFill/>
          <a:ln/>
        </p:spPr>
        <p:txBody>
          <a:bodyPr wrap="square" lIns="0" tIns="0" rIns="0" bIns="0" rtlCol="0" anchor="ctr"/>
          <a:lstStyle/>
          <a:p>
            <a:pPr indent="0" marL="0">
              <a:buNone/>
            </a:pPr>
            <a:r>
              <a:rPr lang="en-US" sz="2000" b="1" dirty="0">
                <a:solidFill>
                  <a:srgbClr val="FF8200"/>
                </a:solidFill>
                <a:latin typeface="Cambria" pitchFamily="34" charset="0"/>
                <a:ea typeface="Cambria" pitchFamily="34" charset="-122"/>
                <a:cs typeface="Cambria" pitchFamily="34" charset="-120"/>
              </a:rPr>
              <a:t>07.10.2026</a:t>
            </a:r>
            <a:endParaRPr lang="en-US" sz="2000" dirty="0"/>
          </a:p>
        </p:txBody>
      </p:sp>
      <p:sp>
        <p:nvSpPr>
          <p:cNvPr id="16" name="Shape 14"/>
          <p:cNvSpPr/>
          <p:nvPr/>
        </p:nvSpPr>
        <p:spPr>
          <a:xfrm>
            <a:off x="548640" y="5806440"/>
            <a:ext cx="11091672" cy="621792"/>
          </a:xfrm>
          <a:prstGeom prst="rect">
            <a:avLst>
              <a:gd name="adj" fmla="val 8824"/>
            </a:avLst>
          </a:prstGeom>
          <a:solidFill>
            <a:srgbClr val="DCE9F7"/>
          </a:solidFill>
          <a:ln/>
        </p:spPr>
      </p:sp>
      <p:sp>
        <p:nvSpPr>
          <p:cNvPr id="17" name="Shape 15"/>
          <p:cNvSpPr/>
          <p:nvPr/>
        </p:nvSpPr>
        <p:spPr>
          <a:xfrm>
            <a:off x="548640" y="5806440"/>
            <a:ext cx="1737360" cy="621792"/>
          </a:xfrm>
          <a:prstGeom prst="rect">
            <a:avLst>
              <a:gd name="adj" fmla="val 8824"/>
            </a:avLst>
          </a:prstGeom>
          <a:solidFill>
            <a:srgbClr val="FF8200"/>
          </a:solidFill>
          <a:ln/>
        </p:spPr>
      </p:sp>
      <p:sp>
        <p:nvSpPr>
          <p:cNvPr id="18" name="Shape 16"/>
          <p:cNvSpPr/>
          <p:nvPr/>
        </p:nvSpPr>
        <p:spPr>
          <a:xfrm>
            <a:off x="1371600" y="5806440"/>
            <a:ext cx="914400" cy="621792"/>
          </a:xfrm>
          <a:prstGeom prst="rect">
            <a:avLst/>
          </a:prstGeom>
          <a:solidFill>
            <a:srgbClr val="FF8200"/>
          </a:solidFill>
          <a:ln/>
        </p:spPr>
      </p:sp>
      <p:sp>
        <p:nvSpPr>
          <p:cNvPr id="19" name="Text 17"/>
          <p:cNvSpPr/>
          <p:nvPr/>
        </p:nvSpPr>
        <p:spPr>
          <a:xfrm>
            <a:off x="548640" y="5806440"/>
            <a:ext cx="1737360" cy="621792"/>
          </a:xfrm>
          <a:prstGeom prst="rect">
            <a:avLst/>
          </a:prstGeom>
          <a:noFill/>
          <a:ln/>
        </p:spPr>
        <p:txBody>
          <a:bodyPr wrap="square" lIns="0" tIns="0" rIns="0" bIns="0" rtlCol="0" anchor="ctr"/>
          <a:lstStyle/>
          <a:p>
            <a:pPr algn="ctr" indent="0" marL="0">
              <a:lnSpc>
                <a:spcPct val="100000"/>
              </a:lnSpc>
              <a:buNone/>
            </a:pPr>
            <a:r>
              <a:rPr lang="en-US" sz="1300" b="1" dirty="0">
                <a:solidFill>
                  <a:srgbClr val="FFFFFF"/>
                </a:solidFill>
                <a:latin typeface="Calibri" pitchFamily="34" charset="0"/>
                <a:ea typeface="Calibri" pitchFamily="34" charset="-122"/>
                <a:cs typeface="Calibri" pitchFamily="34" charset="-120"/>
              </a:rPr>
              <a:t>WHY IT</a:t>
            </a:r>
            <a:endParaRPr lang="en-US" sz="1300" dirty="0"/>
          </a:p>
          <a:p>
            <a:pPr algn="ctr" indent="0" marL="0">
              <a:lnSpc>
                <a:spcPct val="100000"/>
              </a:lnSpc>
              <a:buNone/>
            </a:pPr>
            <a:r>
              <a:rPr lang="en-US" sz="1300" b="1" dirty="0">
                <a:solidFill>
                  <a:srgbClr val="FFFFFF"/>
                </a:solidFill>
                <a:latin typeface="Calibri" pitchFamily="34" charset="0"/>
                <a:ea typeface="Calibri" pitchFamily="34" charset="-122"/>
                <a:cs typeface="Calibri" pitchFamily="34" charset="-120"/>
              </a:rPr>
              <a:t>MATTERS</a:t>
            </a:r>
            <a:endParaRPr lang="en-US" sz="1300" dirty="0"/>
          </a:p>
        </p:txBody>
      </p:sp>
      <p:sp>
        <p:nvSpPr>
          <p:cNvPr id="20" name="Text 18"/>
          <p:cNvSpPr/>
          <p:nvPr/>
        </p:nvSpPr>
        <p:spPr>
          <a:xfrm>
            <a:off x="2514600" y="5843016"/>
            <a:ext cx="8942832" cy="548640"/>
          </a:xfrm>
          <a:prstGeom prst="rect">
            <a:avLst/>
          </a:prstGeom>
          <a:noFill/>
          <a:ln/>
        </p:spPr>
        <p:txBody>
          <a:bodyPr wrap="square" lIns="0" tIns="0" rIns="0" bIns="0" rtlCol="0" anchor="ctr"/>
          <a:lstStyle/>
          <a:p>
            <a:pPr indent="0" marL="0">
              <a:lnSpc>
                <a:spcPct val="108000"/>
              </a:lnSpc>
              <a:buNone/>
            </a:pPr>
            <a:r>
              <a:rPr lang="en-US" sz="1400" dirty="0">
                <a:solidFill>
                  <a:srgbClr val="1A1A1A"/>
                </a:solidFill>
                <a:latin typeface="Calibri" pitchFamily="34" charset="0"/>
                <a:ea typeface="Calibri" pitchFamily="34" charset="-122"/>
                <a:cs typeface="Calibri" pitchFamily="34" charset="-120"/>
              </a:rPr>
              <a:t>The submission window is under 30 days — organisations intending to apply should start assembling cluster data, site tie-ups and cost estimates well before 08.09.2026.</a:t>
            </a:r>
            <a:endParaRPr lang="en-US" sz="1400" dirty="0"/>
          </a:p>
        </p:txBody>
      </p:sp>
      <p:sp>
        <p:nvSpPr>
          <p:cNvPr id="21" name="Text 19"/>
          <p:cNvSpPr/>
          <p:nvPr/>
        </p:nvSpPr>
        <p:spPr>
          <a:xfrm>
            <a:off x="457200" y="6537960"/>
            <a:ext cx="8686800" cy="256032"/>
          </a:xfrm>
          <a:prstGeom prst="rect">
            <a:avLst/>
          </a:prstGeom>
          <a:noFill/>
          <a:ln/>
        </p:spPr>
        <p:txBody>
          <a:bodyPr wrap="square" lIns="0" tIns="0" rIns="0" bIns="0" rtlCol="0" anchor="ctr"/>
          <a:lstStyle/>
          <a:p>
            <a:pPr indent="0" marL="0">
              <a:buNone/>
            </a:pPr>
            <a:r>
              <a:rPr lang="en-US" sz="900" i="1" dirty="0">
                <a:solidFill>
                  <a:srgbClr val="5A6472"/>
                </a:solidFill>
                <a:latin typeface="Calibri" pitchFamily="34" charset="0"/>
                <a:ea typeface="Calibri" pitchFamily="34" charset="-122"/>
                <a:cs typeface="Calibri" pitchFamily="34" charset="-120"/>
              </a:rPr>
              <a:t>MNRE Call for Proposals — Concentrating Solar Thermal (CST) Technology for Indian Industry, 2026</a:t>
            </a:r>
            <a:endParaRPr lang="en-US" sz="900" dirty="0"/>
          </a:p>
        </p:txBody>
      </p:sp>
      <p:sp>
        <p:nvSpPr>
          <p:cNvPr id="22" name="Text 20"/>
          <p:cNvSpPr/>
          <p:nvPr/>
        </p:nvSpPr>
        <p:spPr>
          <a:xfrm>
            <a:off x="10085832" y="6537960"/>
            <a:ext cx="1645920" cy="256032"/>
          </a:xfrm>
          <a:prstGeom prst="rect">
            <a:avLst/>
          </a:prstGeom>
          <a:noFill/>
          <a:ln/>
        </p:spPr>
        <p:txBody>
          <a:bodyPr wrap="square" lIns="0" tIns="0" rIns="0" bIns="0" rtlCol="0" anchor="ctr"/>
          <a:lstStyle/>
          <a:p>
            <a:pPr algn="r" indent="0" marL="0">
              <a:buNone/>
            </a:pPr>
            <a:r>
              <a:rPr lang="en-US" sz="900" dirty="0">
                <a:solidFill>
                  <a:srgbClr val="5A6472"/>
                </a:solidFill>
                <a:latin typeface="Calibri" pitchFamily="34" charset="0"/>
                <a:ea typeface="Calibri" pitchFamily="34" charset="-122"/>
                <a:cs typeface="Calibri" pitchFamily="34" charset="-120"/>
              </a:rPr>
              <a:t>Slide 11</a:t>
            </a:r>
            <a:endParaRPr lang="en-US" sz="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00318B"/>
        </a:solidFill>
      </p:bgPr>
    </p:bg>
    <p:spTree>
      <p:nvGrpSpPr>
        <p:cNvPr id="1" name=""/>
        <p:cNvGrpSpPr/>
        <p:nvPr/>
      </p:nvGrpSpPr>
      <p:grpSpPr>
        <a:xfrm>
          <a:off x="0" y="0"/>
          <a:ext cx="0" cy="0"/>
          <a:chOff x="0" y="0"/>
          <a:chExt cx="0" cy="0"/>
        </a:xfrm>
      </p:grpSpPr>
      <p:sp>
        <p:nvSpPr>
          <p:cNvPr id="2" name="Text 0"/>
          <p:cNvSpPr/>
          <p:nvPr/>
        </p:nvSpPr>
        <p:spPr>
          <a:xfrm>
            <a:off x="548640" y="274320"/>
            <a:ext cx="10515600" cy="548640"/>
          </a:xfrm>
          <a:prstGeom prst="rect">
            <a:avLst/>
          </a:prstGeom>
          <a:noFill/>
          <a:ln/>
        </p:spPr>
        <p:txBody>
          <a:bodyPr wrap="square" lIns="0" tIns="0" rIns="0" bIns="0" rtlCol="0" anchor="ctr"/>
          <a:lstStyle/>
          <a:p>
            <a:pPr indent="0" marL="0">
              <a:buNone/>
            </a:pPr>
            <a:r>
              <a:rPr lang="en-US" sz="2600" b="1" dirty="0">
                <a:solidFill>
                  <a:srgbClr val="FFFFFF"/>
                </a:solidFill>
                <a:latin typeface="Cambria" pitchFamily="34" charset="0"/>
                <a:ea typeface="Cambria" pitchFamily="34" charset="-122"/>
                <a:cs typeface="Cambria" pitchFamily="34" charset="-120"/>
              </a:rPr>
              <a:t>Contacts for Clarification &amp; Submission Support</a:t>
            </a:r>
            <a:endParaRPr lang="en-US" sz="2600" dirty="0"/>
          </a:p>
        </p:txBody>
      </p:sp>
      <p:sp>
        <p:nvSpPr>
          <p:cNvPr id="3" name="Text 1"/>
          <p:cNvSpPr/>
          <p:nvPr/>
        </p:nvSpPr>
        <p:spPr>
          <a:xfrm>
            <a:off x="548640" y="777240"/>
            <a:ext cx="10515600" cy="320040"/>
          </a:xfrm>
          <a:prstGeom prst="rect">
            <a:avLst/>
          </a:prstGeom>
          <a:noFill/>
          <a:ln/>
        </p:spPr>
        <p:txBody>
          <a:bodyPr wrap="square" lIns="0" tIns="0" rIns="0" bIns="0" rtlCol="0" anchor="ctr"/>
          <a:lstStyle/>
          <a:p>
            <a:pPr indent="0" marL="0">
              <a:buNone/>
            </a:pPr>
            <a:r>
              <a:rPr lang="en-US" sz="1400" i="1" dirty="0">
                <a:solidFill>
                  <a:srgbClr val="DCE9F7"/>
                </a:solidFill>
                <a:latin typeface="Calibri" pitchFamily="34" charset="0"/>
                <a:ea typeface="Calibri" pitchFamily="34" charset="-122"/>
                <a:cs typeface="Calibri" pitchFamily="34" charset="-120"/>
              </a:rPr>
              <a:t>Reach out before the portal closes</a:t>
            </a:r>
            <a:endParaRPr lang="en-US" sz="1400" dirty="0"/>
          </a:p>
        </p:txBody>
      </p:sp>
      <p:sp>
        <p:nvSpPr>
          <p:cNvPr id="4" name="Shape 2"/>
          <p:cNvSpPr/>
          <p:nvPr/>
        </p:nvSpPr>
        <p:spPr>
          <a:xfrm>
            <a:off x="822960" y="1554480"/>
            <a:ext cx="5120640" cy="1828800"/>
          </a:xfrm>
          <a:prstGeom prst="rect">
            <a:avLst>
              <a:gd name="adj" fmla="val 4000"/>
            </a:avLst>
          </a:prstGeom>
          <a:solidFill>
            <a:srgbClr val="0F4098"/>
          </a:solidFill>
          <a:ln/>
        </p:spPr>
      </p:sp>
      <p:sp>
        <p:nvSpPr>
          <p:cNvPr id="5" name="Text 3"/>
          <p:cNvSpPr/>
          <p:nvPr/>
        </p:nvSpPr>
        <p:spPr>
          <a:xfrm>
            <a:off x="1097280" y="1737360"/>
            <a:ext cx="4572000" cy="457200"/>
          </a:xfrm>
          <a:prstGeom prst="rect">
            <a:avLst/>
          </a:prstGeom>
          <a:noFill/>
          <a:ln/>
        </p:spPr>
        <p:txBody>
          <a:bodyPr wrap="square" lIns="0" tIns="0" rIns="0" bIns="0" rtlCol="0" anchor="ctr"/>
          <a:lstStyle/>
          <a:p>
            <a:pPr indent="0" marL="0">
              <a:buNone/>
            </a:pPr>
            <a:r>
              <a:rPr lang="en-US" sz="2200" b="1" dirty="0">
                <a:solidFill>
                  <a:srgbClr val="FFFFFF"/>
                </a:solidFill>
                <a:latin typeface="Cambria" pitchFamily="34" charset="0"/>
                <a:ea typeface="Cambria" pitchFamily="34" charset="-122"/>
                <a:cs typeface="Cambria" pitchFamily="34" charset="-120"/>
              </a:rPr>
              <a:t>Dr. Anil Kumar</a:t>
            </a:r>
            <a:endParaRPr lang="en-US" sz="2200" dirty="0"/>
          </a:p>
        </p:txBody>
      </p:sp>
      <p:sp>
        <p:nvSpPr>
          <p:cNvPr id="6" name="Text 4"/>
          <p:cNvSpPr/>
          <p:nvPr/>
        </p:nvSpPr>
        <p:spPr>
          <a:xfrm>
            <a:off x="1097280" y="2194560"/>
            <a:ext cx="4572000" cy="320040"/>
          </a:xfrm>
          <a:prstGeom prst="rect">
            <a:avLst/>
          </a:prstGeom>
          <a:noFill/>
          <a:ln/>
        </p:spPr>
        <p:txBody>
          <a:bodyPr wrap="square" lIns="0" tIns="0" rIns="0" bIns="0" rtlCol="0" anchor="ctr"/>
          <a:lstStyle/>
          <a:p>
            <a:pPr indent="0" marL="0">
              <a:buNone/>
            </a:pPr>
            <a:r>
              <a:rPr lang="en-US" sz="1500" b="1" dirty="0">
                <a:solidFill>
                  <a:srgbClr val="FF8200"/>
                </a:solidFill>
                <a:latin typeface="Calibri" pitchFamily="34" charset="0"/>
                <a:ea typeface="Calibri" pitchFamily="34" charset="-122"/>
                <a:cs typeface="Calibri" pitchFamily="34" charset="-120"/>
              </a:rPr>
              <a:t>Scientist-E</a:t>
            </a:r>
            <a:endParaRPr lang="en-US" sz="1500" dirty="0"/>
          </a:p>
        </p:txBody>
      </p:sp>
      <p:sp>
        <p:nvSpPr>
          <p:cNvPr id="7" name="Text 5"/>
          <p:cNvSpPr/>
          <p:nvPr/>
        </p:nvSpPr>
        <p:spPr>
          <a:xfrm>
            <a:off x="1097280" y="2606040"/>
            <a:ext cx="4572000" cy="457200"/>
          </a:xfrm>
          <a:prstGeom prst="rect">
            <a:avLst/>
          </a:prstGeom>
          <a:noFill/>
          <a:ln/>
        </p:spPr>
        <p:txBody>
          <a:bodyPr wrap="square" lIns="0" tIns="0" rIns="0" bIns="0" rtlCol="0" anchor="ctr"/>
          <a:lstStyle/>
          <a:p>
            <a:pPr indent="0" marL="0">
              <a:buNone/>
            </a:pPr>
            <a:r>
              <a:rPr lang="en-US" sz="1600" dirty="0">
                <a:solidFill>
                  <a:srgbClr val="DCE9F7"/>
                </a:solidFill>
                <a:latin typeface="Calibri" pitchFamily="34" charset="0"/>
                <a:ea typeface="Calibri" pitchFamily="34" charset="-122"/>
                <a:cs typeface="Calibri" pitchFamily="34" charset="-120"/>
              </a:rPr>
              <a:t>anil.kumar.mnre@nic.in</a:t>
            </a:r>
            <a:endParaRPr lang="en-US" sz="1600" dirty="0"/>
          </a:p>
        </p:txBody>
      </p:sp>
      <p:sp>
        <p:nvSpPr>
          <p:cNvPr id="8" name="Shape 6"/>
          <p:cNvSpPr/>
          <p:nvPr/>
        </p:nvSpPr>
        <p:spPr>
          <a:xfrm>
            <a:off x="6309360" y="1554480"/>
            <a:ext cx="5120640" cy="1828800"/>
          </a:xfrm>
          <a:prstGeom prst="rect">
            <a:avLst>
              <a:gd name="adj" fmla="val 4000"/>
            </a:avLst>
          </a:prstGeom>
          <a:solidFill>
            <a:srgbClr val="0F4098"/>
          </a:solidFill>
          <a:ln/>
        </p:spPr>
      </p:sp>
      <p:sp>
        <p:nvSpPr>
          <p:cNvPr id="9" name="Text 7"/>
          <p:cNvSpPr/>
          <p:nvPr/>
        </p:nvSpPr>
        <p:spPr>
          <a:xfrm>
            <a:off x="6583680" y="1737360"/>
            <a:ext cx="4572000" cy="457200"/>
          </a:xfrm>
          <a:prstGeom prst="rect">
            <a:avLst/>
          </a:prstGeom>
          <a:noFill/>
          <a:ln/>
        </p:spPr>
        <p:txBody>
          <a:bodyPr wrap="square" lIns="0" tIns="0" rIns="0" bIns="0" rtlCol="0" anchor="ctr"/>
          <a:lstStyle/>
          <a:p>
            <a:pPr indent="0" marL="0">
              <a:buNone/>
            </a:pPr>
            <a:r>
              <a:rPr lang="en-US" sz="2200" b="1" dirty="0">
                <a:solidFill>
                  <a:srgbClr val="FFFFFF"/>
                </a:solidFill>
                <a:latin typeface="Cambria" pitchFamily="34" charset="0"/>
                <a:ea typeface="Cambria" pitchFamily="34" charset="-122"/>
                <a:cs typeface="Cambria" pitchFamily="34" charset="-120"/>
              </a:rPr>
              <a:t>Mr. Sachin Meean</a:t>
            </a:r>
            <a:endParaRPr lang="en-US" sz="2200" dirty="0"/>
          </a:p>
        </p:txBody>
      </p:sp>
      <p:sp>
        <p:nvSpPr>
          <p:cNvPr id="10" name="Text 8"/>
          <p:cNvSpPr/>
          <p:nvPr/>
        </p:nvSpPr>
        <p:spPr>
          <a:xfrm>
            <a:off x="6583680" y="2194560"/>
            <a:ext cx="4572000" cy="320040"/>
          </a:xfrm>
          <a:prstGeom prst="rect">
            <a:avLst/>
          </a:prstGeom>
          <a:noFill/>
          <a:ln/>
        </p:spPr>
        <p:txBody>
          <a:bodyPr wrap="square" lIns="0" tIns="0" rIns="0" bIns="0" rtlCol="0" anchor="ctr"/>
          <a:lstStyle/>
          <a:p>
            <a:pPr indent="0" marL="0">
              <a:buNone/>
            </a:pPr>
            <a:r>
              <a:rPr lang="en-US" sz="1500" b="1" dirty="0">
                <a:solidFill>
                  <a:srgbClr val="FF8200"/>
                </a:solidFill>
                <a:latin typeface="Calibri" pitchFamily="34" charset="0"/>
                <a:ea typeface="Calibri" pitchFamily="34" charset="-122"/>
                <a:cs typeface="Calibri" pitchFamily="34" charset="-120"/>
              </a:rPr>
              <a:t>Scientist-C</a:t>
            </a:r>
            <a:endParaRPr lang="en-US" sz="1500" dirty="0"/>
          </a:p>
        </p:txBody>
      </p:sp>
      <p:sp>
        <p:nvSpPr>
          <p:cNvPr id="11" name="Text 9"/>
          <p:cNvSpPr/>
          <p:nvPr/>
        </p:nvSpPr>
        <p:spPr>
          <a:xfrm>
            <a:off x="6583680" y="2606040"/>
            <a:ext cx="4572000" cy="457200"/>
          </a:xfrm>
          <a:prstGeom prst="rect">
            <a:avLst/>
          </a:prstGeom>
          <a:noFill/>
          <a:ln/>
        </p:spPr>
        <p:txBody>
          <a:bodyPr wrap="square" lIns="0" tIns="0" rIns="0" bIns="0" rtlCol="0" anchor="ctr"/>
          <a:lstStyle/>
          <a:p>
            <a:pPr indent="0" marL="0">
              <a:buNone/>
            </a:pPr>
            <a:r>
              <a:rPr lang="en-US" sz="1600" dirty="0">
                <a:solidFill>
                  <a:srgbClr val="DCE9F7"/>
                </a:solidFill>
                <a:latin typeface="Calibri" pitchFamily="34" charset="0"/>
                <a:ea typeface="Calibri" pitchFamily="34" charset="-122"/>
                <a:cs typeface="Calibri" pitchFamily="34" charset="-120"/>
              </a:rPr>
              <a:t>sachin.mnre@gov.in</a:t>
            </a:r>
            <a:endParaRPr lang="en-US" sz="1600" dirty="0"/>
          </a:p>
        </p:txBody>
      </p:sp>
      <p:sp>
        <p:nvSpPr>
          <p:cNvPr id="12" name="Text 10"/>
          <p:cNvSpPr/>
          <p:nvPr/>
        </p:nvSpPr>
        <p:spPr>
          <a:xfrm>
            <a:off x="822960" y="3749040"/>
            <a:ext cx="10515600" cy="822960"/>
          </a:xfrm>
          <a:prstGeom prst="rect">
            <a:avLst/>
          </a:prstGeom>
          <a:noFill/>
          <a:ln/>
        </p:spPr>
        <p:txBody>
          <a:bodyPr wrap="square" lIns="0" tIns="0" rIns="0" bIns="0" rtlCol="0" anchor="ctr"/>
          <a:lstStyle/>
          <a:p>
            <a:pPr indent="0" marL="0">
              <a:lnSpc>
                <a:spcPct val="120000"/>
              </a:lnSpc>
              <a:buNone/>
            </a:pPr>
            <a:r>
              <a:rPr lang="en-US" sz="1400" i="1" dirty="0">
                <a:solidFill>
                  <a:srgbClr val="DCE9F7"/>
                </a:solidFill>
                <a:latin typeface="Calibri" pitchFamily="34" charset="0"/>
                <a:ea typeface="Calibri" pitchFamily="34" charset="-122"/>
                <a:cs typeface="Calibri" pitchFamily="34" charset="-120"/>
              </a:rPr>
              <a:t>For the fastest response, reference the call by name (“Concentrating Solar Thermal Technology for Indian Industry, RE-RTD Programme”) and state clearly whether your query concerns eligibility, funding, technical scope, or portal/submission mechanics.</a:t>
            </a:r>
            <a:endParaRPr lang="en-US" sz="1400" dirty="0"/>
          </a:p>
        </p:txBody>
      </p:sp>
      <p:sp>
        <p:nvSpPr>
          <p:cNvPr id="13" name="Shape 11"/>
          <p:cNvSpPr/>
          <p:nvPr/>
        </p:nvSpPr>
        <p:spPr>
          <a:xfrm>
            <a:off x="548640" y="5806440"/>
            <a:ext cx="11091672" cy="621792"/>
          </a:xfrm>
          <a:prstGeom prst="rect">
            <a:avLst>
              <a:gd name="adj" fmla="val 8824"/>
            </a:avLst>
          </a:prstGeom>
          <a:solidFill>
            <a:srgbClr val="0B3576"/>
          </a:solidFill>
          <a:ln/>
        </p:spPr>
      </p:sp>
      <p:sp>
        <p:nvSpPr>
          <p:cNvPr id="14" name="Shape 12"/>
          <p:cNvSpPr/>
          <p:nvPr/>
        </p:nvSpPr>
        <p:spPr>
          <a:xfrm>
            <a:off x="548640" y="5806440"/>
            <a:ext cx="1737360" cy="621792"/>
          </a:xfrm>
          <a:prstGeom prst="rect">
            <a:avLst>
              <a:gd name="adj" fmla="val 8824"/>
            </a:avLst>
          </a:prstGeom>
          <a:solidFill>
            <a:srgbClr val="FF8200"/>
          </a:solidFill>
          <a:ln/>
        </p:spPr>
      </p:sp>
      <p:sp>
        <p:nvSpPr>
          <p:cNvPr id="15" name="Shape 13"/>
          <p:cNvSpPr/>
          <p:nvPr/>
        </p:nvSpPr>
        <p:spPr>
          <a:xfrm>
            <a:off x="1371600" y="5806440"/>
            <a:ext cx="914400" cy="621792"/>
          </a:xfrm>
          <a:prstGeom prst="rect">
            <a:avLst/>
          </a:prstGeom>
          <a:solidFill>
            <a:srgbClr val="FF8200"/>
          </a:solidFill>
          <a:ln/>
        </p:spPr>
      </p:sp>
      <p:sp>
        <p:nvSpPr>
          <p:cNvPr id="16" name="Text 14"/>
          <p:cNvSpPr/>
          <p:nvPr/>
        </p:nvSpPr>
        <p:spPr>
          <a:xfrm>
            <a:off x="548640" y="5806440"/>
            <a:ext cx="1737360" cy="621792"/>
          </a:xfrm>
          <a:prstGeom prst="rect">
            <a:avLst/>
          </a:prstGeom>
          <a:noFill/>
          <a:ln/>
        </p:spPr>
        <p:txBody>
          <a:bodyPr wrap="square" lIns="0" tIns="0" rIns="0" bIns="0" rtlCol="0" anchor="ctr"/>
          <a:lstStyle/>
          <a:p>
            <a:pPr algn="ctr" indent="0" marL="0">
              <a:lnSpc>
                <a:spcPct val="100000"/>
              </a:lnSpc>
              <a:buNone/>
            </a:pPr>
            <a:r>
              <a:rPr lang="en-US" sz="1300" b="1" dirty="0">
                <a:solidFill>
                  <a:srgbClr val="FFFFFF"/>
                </a:solidFill>
                <a:latin typeface="Calibri" pitchFamily="34" charset="0"/>
                <a:ea typeface="Calibri" pitchFamily="34" charset="-122"/>
                <a:cs typeface="Calibri" pitchFamily="34" charset="-120"/>
              </a:rPr>
              <a:t>WHY IT</a:t>
            </a:r>
            <a:endParaRPr lang="en-US" sz="1300" dirty="0"/>
          </a:p>
          <a:p>
            <a:pPr algn="ctr" indent="0" marL="0">
              <a:lnSpc>
                <a:spcPct val="100000"/>
              </a:lnSpc>
              <a:buNone/>
            </a:pPr>
            <a:r>
              <a:rPr lang="en-US" sz="1300" b="1" dirty="0">
                <a:solidFill>
                  <a:srgbClr val="FFFFFF"/>
                </a:solidFill>
                <a:latin typeface="Calibri" pitchFamily="34" charset="0"/>
                <a:ea typeface="Calibri" pitchFamily="34" charset="-122"/>
                <a:cs typeface="Calibri" pitchFamily="34" charset="-120"/>
              </a:rPr>
              <a:t>MATTERS</a:t>
            </a:r>
            <a:endParaRPr lang="en-US" sz="1300" dirty="0"/>
          </a:p>
        </p:txBody>
      </p:sp>
      <p:sp>
        <p:nvSpPr>
          <p:cNvPr id="17" name="Text 15"/>
          <p:cNvSpPr/>
          <p:nvPr/>
        </p:nvSpPr>
        <p:spPr>
          <a:xfrm>
            <a:off x="2514600" y="5843016"/>
            <a:ext cx="8942832" cy="548640"/>
          </a:xfrm>
          <a:prstGeom prst="rect">
            <a:avLst/>
          </a:prstGeom>
          <a:noFill/>
          <a:ln/>
        </p:spPr>
        <p:txBody>
          <a:bodyPr wrap="square" lIns="0" tIns="0" rIns="0" bIns="0" rtlCol="0" anchor="ctr"/>
          <a:lstStyle/>
          <a:p>
            <a:pPr indent="0" marL="0">
              <a:lnSpc>
                <a:spcPct val="108000"/>
              </a:lnSpc>
              <a:buNone/>
            </a:pPr>
            <a:r>
              <a:rPr lang="en-US" sz="1400" dirty="0">
                <a:solidFill>
                  <a:srgbClr val="FFFFFF"/>
                </a:solidFill>
                <a:latin typeface="Calibri" pitchFamily="34" charset="0"/>
                <a:ea typeface="Calibri" pitchFamily="34" charset="-122"/>
                <a:cs typeface="Calibri" pitchFamily="34" charset="-120"/>
              </a:rPr>
              <a:t>Both named contacts are Scientists at MNRE — keep queries specific and technical/procedural; broader policy questions may need to go through the Cluster/Industry Association route instead.</a:t>
            </a:r>
            <a:endParaRPr lang="en-US" sz="1400" dirty="0"/>
          </a:p>
        </p:txBody>
      </p:sp>
      <p:sp>
        <p:nvSpPr>
          <p:cNvPr id="18" name="Text 16"/>
          <p:cNvSpPr/>
          <p:nvPr/>
        </p:nvSpPr>
        <p:spPr>
          <a:xfrm>
            <a:off x="457200" y="6537960"/>
            <a:ext cx="8686800" cy="256032"/>
          </a:xfrm>
          <a:prstGeom prst="rect">
            <a:avLst/>
          </a:prstGeom>
          <a:noFill/>
          <a:ln/>
        </p:spPr>
        <p:txBody>
          <a:bodyPr wrap="square" lIns="0" tIns="0" rIns="0" bIns="0" rtlCol="0" anchor="ctr"/>
          <a:lstStyle/>
          <a:p>
            <a:pPr indent="0" marL="0">
              <a:buNone/>
            </a:pPr>
            <a:r>
              <a:rPr lang="en-US" sz="900" i="1" dirty="0">
                <a:solidFill>
                  <a:srgbClr val="9FB3D9"/>
                </a:solidFill>
                <a:latin typeface="Calibri" pitchFamily="34" charset="0"/>
                <a:ea typeface="Calibri" pitchFamily="34" charset="-122"/>
                <a:cs typeface="Calibri" pitchFamily="34" charset="-120"/>
              </a:rPr>
              <a:t>MNRE Call for Proposals — Concentrating Solar Thermal (CST) Technology for Indian Industry, 2026</a:t>
            </a:r>
            <a:endParaRPr lang="en-US" sz="900" dirty="0"/>
          </a:p>
        </p:txBody>
      </p:sp>
      <p:sp>
        <p:nvSpPr>
          <p:cNvPr id="19" name="Text 17"/>
          <p:cNvSpPr/>
          <p:nvPr/>
        </p:nvSpPr>
        <p:spPr>
          <a:xfrm>
            <a:off x="10085832" y="6537960"/>
            <a:ext cx="1645920" cy="256032"/>
          </a:xfrm>
          <a:prstGeom prst="rect">
            <a:avLst/>
          </a:prstGeom>
          <a:noFill/>
          <a:ln/>
        </p:spPr>
        <p:txBody>
          <a:bodyPr wrap="square" lIns="0" tIns="0" rIns="0" bIns="0" rtlCol="0" anchor="ctr"/>
          <a:lstStyle/>
          <a:p>
            <a:pPr algn="r" indent="0" marL="0">
              <a:buNone/>
            </a:pPr>
            <a:r>
              <a:rPr lang="en-US" sz="900" dirty="0">
                <a:solidFill>
                  <a:srgbClr val="9FB3D9"/>
                </a:solidFill>
                <a:latin typeface="Calibri" pitchFamily="34" charset="0"/>
                <a:ea typeface="Calibri" pitchFamily="34" charset="-122"/>
                <a:cs typeface="Calibri" pitchFamily="34" charset="-120"/>
              </a:rPr>
              <a:t>Slide 12</a:t>
            </a:r>
            <a:endParaRPr lang="en-US" sz="9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274320"/>
            <a:ext cx="10515600" cy="548640"/>
          </a:xfrm>
          <a:prstGeom prst="rect">
            <a:avLst/>
          </a:prstGeom>
          <a:noFill/>
          <a:ln/>
        </p:spPr>
        <p:txBody>
          <a:bodyPr wrap="square" lIns="0" tIns="0" rIns="0" bIns="0" rtlCol="0" anchor="ctr"/>
          <a:lstStyle/>
          <a:p>
            <a:pPr indent="0" marL="0">
              <a:buNone/>
            </a:pPr>
            <a:r>
              <a:rPr lang="en-US" sz="2600" b="1" dirty="0">
                <a:solidFill>
                  <a:srgbClr val="00318B"/>
                </a:solidFill>
                <a:latin typeface="Cambria" pitchFamily="34" charset="0"/>
                <a:ea typeface="Cambria" pitchFamily="34" charset="-122"/>
                <a:cs typeface="Cambria" pitchFamily="34" charset="-120"/>
              </a:rPr>
              <a:t>Who Should Consider Applying</a:t>
            </a:r>
            <a:endParaRPr lang="en-US" sz="2600" dirty="0"/>
          </a:p>
        </p:txBody>
      </p:sp>
      <p:sp>
        <p:nvSpPr>
          <p:cNvPr id="3" name="Text 1"/>
          <p:cNvSpPr/>
          <p:nvPr/>
        </p:nvSpPr>
        <p:spPr>
          <a:xfrm>
            <a:off x="548640" y="777240"/>
            <a:ext cx="10515600" cy="320040"/>
          </a:xfrm>
          <a:prstGeom prst="rect">
            <a:avLst/>
          </a:prstGeom>
          <a:noFill/>
          <a:ln/>
        </p:spPr>
        <p:txBody>
          <a:bodyPr wrap="square" lIns="0" tIns="0" rIns="0" bIns="0" rtlCol="0" anchor="ctr"/>
          <a:lstStyle/>
          <a:p>
            <a:pPr indent="0" marL="0">
              <a:buNone/>
            </a:pPr>
            <a:r>
              <a:rPr lang="en-US" sz="1400" i="1" dirty="0">
                <a:solidFill>
                  <a:srgbClr val="5A6472"/>
                </a:solidFill>
                <a:latin typeface="Calibri" pitchFamily="34" charset="0"/>
                <a:ea typeface="Calibri" pitchFamily="34" charset="-122"/>
                <a:cs typeface="Calibri" pitchFamily="34" charset="-120"/>
              </a:rPr>
              <a:t>A practical reader's guide to this call</a:t>
            </a:r>
            <a:endParaRPr lang="en-US" sz="1400" dirty="0"/>
          </a:p>
        </p:txBody>
      </p:sp>
      <p:sp>
        <p:nvSpPr>
          <p:cNvPr id="4" name="Shape 2"/>
          <p:cNvSpPr/>
          <p:nvPr/>
        </p:nvSpPr>
        <p:spPr>
          <a:xfrm>
            <a:off x="548640" y="1234440"/>
            <a:ext cx="5394960" cy="1389888"/>
          </a:xfrm>
          <a:prstGeom prst="rect">
            <a:avLst>
              <a:gd name="adj" fmla="val 3947"/>
            </a:avLst>
          </a:prstGeom>
          <a:solidFill>
            <a:srgbClr val="DCE9F7"/>
          </a:solidFill>
          <a:ln/>
        </p:spPr>
      </p:sp>
      <p:sp>
        <p:nvSpPr>
          <p:cNvPr id="5" name="Text 3"/>
          <p:cNvSpPr/>
          <p:nvPr/>
        </p:nvSpPr>
        <p:spPr>
          <a:xfrm>
            <a:off x="749808" y="1344168"/>
            <a:ext cx="4992624" cy="365760"/>
          </a:xfrm>
          <a:prstGeom prst="rect">
            <a:avLst/>
          </a:prstGeom>
          <a:noFill/>
          <a:ln/>
        </p:spPr>
        <p:txBody>
          <a:bodyPr wrap="square" lIns="0" tIns="0" rIns="0" bIns="0" rtlCol="0" anchor="t"/>
          <a:lstStyle/>
          <a:p>
            <a:pPr indent="0" marL="0">
              <a:buNone/>
            </a:pPr>
            <a:r>
              <a:rPr lang="en-US" sz="1400" b="1" dirty="0">
                <a:solidFill>
                  <a:srgbClr val="00318B"/>
                </a:solidFill>
                <a:latin typeface="Calibri" pitchFamily="34" charset="0"/>
                <a:ea typeface="Calibri" pitchFamily="34" charset="-122"/>
                <a:cs typeface="Calibri" pitchFamily="34" charset="-120"/>
              </a:rPr>
              <a:t>High-temperature process industries</a:t>
            </a:r>
            <a:endParaRPr lang="en-US" sz="1400" dirty="0"/>
          </a:p>
        </p:txBody>
      </p:sp>
      <p:sp>
        <p:nvSpPr>
          <p:cNvPr id="6" name="Text 4"/>
          <p:cNvSpPr/>
          <p:nvPr/>
        </p:nvSpPr>
        <p:spPr>
          <a:xfrm>
            <a:off x="749808" y="1737360"/>
            <a:ext cx="4992624" cy="877824"/>
          </a:xfrm>
          <a:prstGeom prst="rect">
            <a:avLst/>
          </a:prstGeom>
          <a:noFill/>
          <a:ln/>
        </p:spPr>
        <p:txBody>
          <a:bodyPr wrap="square" lIns="0" tIns="0" rIns="0" bIns="0" rtlCol="0" anchor="t"/>
          <a:lstStyle/>
          <a:p>
            <a:pPr indent="0" marL="0">
              <a:lnSpc>
                <a:spcPct val="105000"/>
              </a:lnSpc>
              <a:buNone/>
            </a:pPr>
            <a:r>
              <a:rPr lang="en-US" sz="1300" dirty="0">
                <a:solidFill>
                  <a:srgbClr val="1A1A1A"/>
                </a:solidFill>
                <a:latin typeface="Calibri" pitchFamily="34" charset="0"/>
                <a:ea typeface="Calibri" pitchFamily="34" charset="-122"/>
                <a:cs typeface="Calibri" pitchFamily="34" charset="-120"/>
              </a:rPr>
              <a:t>Cement, Iron &amp; Steel, Glass, Non-ferrous Metals (up to 1500–1800°C) — the widest technology choice, but also the toughest techno-economic case.</a:t>
            </a:r>
            <a:endParaRPr lang="en-US" sz="1300" dirty="0"/>
          </a:p>
        </p:txBody>
      </p:sp>
      <p:sp>
        <p:nvSpPr>
          <p:cNvPr id="7" name="Shape 5"/>
          <p:cNvSpPr/>
          <p:nvPr/>
        </p:nvSpPr>
        <p:spPr>
          <a:xfrm>
            <a:off x="548640" y="2770632"/>
            <a:ext cx="5394960" cy="1389888"/>
          </a:xfrm>
          <a:prstGeom prst="rect">
            <a:avLst>
              <a:gd name="adj" fmla="val 3947"/>
            </a:avLst>
          </a:prstGeom>
          <a:solidFill>
            <a:srgbClr val="EEF3FB"/>
          </a:solidFill>
          <a:ln/>
        </p:spPr>
      </p:sp>
      <p:sp>
        <p:nvSpPr>
          <p:cNvPr id="8" name="Text 6"/>
          <p:cNvSpPr/>
          <p:nvPr/>
        </p:nvSpPr>
        <p:spPr>
          <a:xfrm>
            <a:off x="749808" y="2880360"/>
            <a:ext cx="4992624" cy="365760"/>
          </a:xfrm>
          <a:prstGeom prst="rect">
            <a:avLst/>
          </a:prstGeom>
          <a:noFill/>
          <a:ln/>
        </p:spPr>
        <p:txBody>
          <a:bodyPr wrap="square" lIns="0" tIns="0" rIns="0" bIns="0" rtlCol="0" anchor="t"/>
          <a:lstStyle/>
          <a:p>
            <a:pPr indent="0" marL="0">
              <a:buNone/>
            </a:pPr>
            <a:r>
              <a:rPr lang="en-US" sz="1400" b="1" dirty="0">
                <a:solidFill>
                  <a:srgbClr val="00318B"/>
                </a:solidFill>
                <a:latin typeface="Calibri" pitchFamily="34" charset="0"/>
                <a:ea typeface="Calibri" pitchFamily="34" charset="-122"/>
                <a:cs typeface="Calibri" pitchFamily="34" charset="-120"/>
              </a:rPr>
              <a:t>Mid-temperature process industries</a:t>
            </a:r>
            <a:endParaRPr lang="en-US" sz="1400" dirty="0"/>
          </a:p>
        </p:txBody>
      </p:sp>
      <p:sp>
        <p:nvSpPr>
          <p:cNvPr id="9" name="Text 7"/>
          <p:cNvSpPr/>
          <p:nvPr/>
        </p:nvSpPr>
        <p:spPr>
          <a:xfrm>
            <a:off x="749808" y="3273552"/>
            <a:ext cx="4992624" cy="877824"/>
          </a:xfrm>
          <a:prstGeom prst="rect">
            <a:avLst/>
          </a:prstGeom>
          <a:noFill/>
          <a:ln/>
        </p:spPr>
        <p:txBody>
          <a:bodyPr wrap="square" lIns="0" tIns="0" rIns="0" bIns="0" rtlCol="0" anchor="t"/>
          <a:lstStyle/>
          <a:p>
            <a:pPr indent="0" marL="0">
              <a:lnSpc>
                <a:spcPct val="105000"/>
              </a:lnSpc>
              <a:buNone/>
            </a:pPr>
            <a:r>
              <a:rPr lang="en-US" sz="1300" dirty="0">
                <a:solidFill>
                  <a:srgbClr val="1A1A1A"/>
                </a:solidFill>
                <a:latin typeface="Calibri" pitchFamily="34" charset="0"/>
                <a:ea typeface="Calibri" pitchFamily="34" charset="-122"/>
                <a:cs typeface="Calibri" pitchFamily="34" charset="-120"/>
              </a:rPr>
              <a:t>Chemicals, Pharmaceuticals, Petroleum Refineries, Pulp &amp; Paper (up to 240–1200°C) — strong fit for Parabolic Trough, Dish or Power Tower.</a:t>
            </a:r>
            <a:endParaRPr lang="en-US" sz="1300" dirty="0"/>
          </a:p>
        </p:txBody>
      </p:sp>
      <p:sp>
        <p:nvSpPr>
          <p:cNvPr id="10" name="Shape 8"/>
          <p:cNvSpPr/>
          <p:nvPr/>
        </p:nvSpPr>
        <p:spPr>
          <a:xfrm>
            <a:off x="548640" y="4306824"/>
            <a:ext cx="5394960" cy="1389888"/>
          </a:xfrm>
          <a:prstGeom prst="rect">
            <a:avLst>
              <a:gd name="adj" fmla="val 3947"/>
            </a:avLst>
          </a:prstGeom>
          <a:solidFill>
            <a:srgbClr val="DCE9F7"/>
          </a:solidFill>
          <a:ln/>
        </p:spPr>
      </p:sp>
      <p:sp>
        <p:nvSpPr>
          <p:cNvPr id="11" name="Text 9"/>
          <p:cNvSpPr/>
          <p:nvPr/>
        </p:nvSpPr>
        <p:spPr>
          <a:xfrm>
            <a:off x="749808" y="4416552"/>
            <a:ext cx="4992624" cy="365760"/>
          </a:xfrm>
          <a:prstGeom prst="rect">
            <a:avLst/>
          </a:prstGeom>
          <a:noFill/>
          <a:ln/>
        </p:spPr>
        <p:txBody>
          <a:bodyPr wrap="square" lIns="0" tIns="0" rIns="0" bIns="0" rtlCol="0" anchor="t"/>
          <a:lstStyle/>
          <a:p>
            <a:pPr indent="0" marL="0">
              <a:buNone/>
            </a:pPr>
            <a:r>
              <a:rPr lang="en-US" sz="1400" b="1" dirty="0">
                <a:solidFill>
                  <a:srgbClr val="00318B"/>
                </a:solidFill>
                <a:latin typeface="Calibri" pitchFamily="34" charset="0"/>
                <a:ea typeface="Calibri" pitchFamily="34" charset="-122"/>
                <a:cs typeface="Calibri" pitchFamily="34" charset="-120"/>
              </a:rPr>
              <a:t>Low-temperature / hot-water users</a:t>
            </a:r>
            <a:endParaRPr lang="en-US" sz="1400" dirty="0"/>
          </a:p>
        </p:txBody>
      </p:sp>
      <p:sp>
        <p:nvSpPr>
          <p:cNvPr id="12" name="Text 10"/>
          <p:cNvSpPr/>
          <p:nvPr/>
        </p:nvSpPr>
        <p:spPr>
          <a:xfrm>
            <a:off x="749808" y="4809744"/>
            <a:ext cx="4992624" cy="877824"/>
          </a:xfrm>
          <a:prstGeom prst="rect">
            <a:avLst/>
          </a:prstGeom>
          <a:noFill/>
          <a:ln/>
        </p:spPr>
        <p:txBody>
          <a:bodyPr wrap="square" lIns="0" tIns="0" rIns="0" bIns="0" rtlCol="0" anchor="t"/>
          <a:lstStyle/>
          <a:p>
            <a:pPr indent="0" marL="0">
              <a:lnSpc>
                <a:spcPct val="105000"/>
              </a:lnSpc>
              <a:buNone/>
            </a:pPr>
            <a:r>
              <a:rPr lang="en-US" sz="1300" dirty="0">
                <a:solidFill>
                  <a:srgbClr val="1A1A1A"/>
                </a:solidFill>
                <a:latin typeface="Calibri" pitchFamily="34" charset="0"/>
                <a:ea typeface="Calibri" pitchFamily="34" charset="-122"/>
                <a:cs typeface="Calibri" pitchFamily="34" charset="-120"/>
              </a:rPr>
              <a:t>Dairy, Food Processing, Breweries, Hospitality, Textile Dyeing (up to 90–250°C) — well suited to PV + Heat Pump or Linear Fresnel.</a:t>
            </a:r>
            <a:endParaRPr lang="en-US" sz="1300" dirty="0"/>
          </a:p>
        </p:txBody>
      </p:sp>
      <p:sp>
        <p:nvSpPr>
          <p:cNvPr id="13" name="Shape 11"/>
          <p:cNvSpPr/>
          <p:nvPr/>
        </p:nvSpPr>
        <p:spPr>
          <a:xfrm>
            <a:off x="6245352" y="1234440"/>
            <a:ext cx="5394960" cy="1389888"/>
          </a:xfrm>
          <a:prstGeom prst="rect">
            <a:avLst>
              <a:gd name="adj" fmla="val 3947"/>
            </a:avLst>
          </a:prstGeom>
          <a:solidFill>
            <a:srgbClr val="EEF3FB"/>
          </a:solidFill>
          <a:ln/>
        </p:spPr>
      </p:sp>
      <p:sp>
        <p:nvSpPr>
          <p:cNvPr id="14" name="Text 12"/>
          <p:cNvSpPr/>
          <p:nvPr/>
        </p:nvSpPr>
        <p:spPr>
          <a:xfrm>
            <a:off x="6446520" y="1344168"/>
            <a:ext cx="4992624" cy="365760"/>
          </a:xfrm>
          <a:prstGeom prst="rect">
            <a:avLst/>
          </a:prstGeom>
          <a:noFill/>
          <a:ln/>
        </p:spPr>
        <p:txBody>
          <a:bodyPr wrap="square" lIns="0" tIns="0" rIns="0" bIns="0" rtlCol="0" anchor="t"/>
          <a:lstStyle/>
          <a:p>
            <a:pPr indent="0" marL="0">
              <a:buNone/>
            </a:pPr>
            <a:r>
              <a:rPr lang="en-US" sz="1400" b="1" dirty="0">
                <a:solidFill>
                  <a:srgbClr val="00318B"/>
                </a:solidFill>
                <a:latin typeface="Calibri" pitchFamily="34" charset="0"/>
                <a:ea typeface="Calibri" pitchFamily="34" charset="-122"/>
                <a:cs typeface="Calibri" pitchFamily="34" charset="-120"/>
              </a:rPr>
              <a:t>Solar thermal technology providers / EPCs</a:t>
            </a:r>
            <a:endParaRPr lang="en-US" sz="1400" dirty="0"/>
          </a:p>
        </p:txBody>
      </p:sp>
      <p:sp>
        <p:nvSpPr>
          <p:cNvPr id="15" name="Text 13"/>
          <p:cNvSpPr/>
          <p:nvPr/>
        </p:nvSpPr>
        <p:spPr>
          <a:xfrm>
            <a:off x="6446520" y="1737360"/>
            <a:ext cx="4992624" cy="877824"/>
          </a:xfrm>
          <a:prstGeom prst="rect">
            <a:avLst/>
          </a:prstGeom>
          <a:noFill/>
          <a:ln/>
        </p:spPr>
        <p:txBody>
          <a:bodyPr wrap="square" lIns="0" tIns="0" rIns="0" bIns="0" rtlCol="0" anchor="t"/>
          <a:lstStyle/>
          <a:p>
            <a:pPr indent="0" marL="0">
              <a:lnSpc>
                <a:spcPct val="105000"/>
              </a:lnSpc>
              <a:buNone/>
            </a:pPr>
            <a:r>
              <a:rPr lang="en-US" sz="1300" dirty="0">
                <a:solidFill>
                  <a:srgbClr val="1A1A1A"/>
                </a:solidFill>
                <a:latin typeface="Calibri" pitchFamily="34" charset="0"/>
                <a:ea typeface="Calibri" pitchFamily="34" charset="-122"/>
                <a:cs typeface="Calibri" pitchFamily="34" charset="-120"/>
              </a:rPr>
              <a:t>Providers of Parabolic Trough, Linear Fresnel, Dish, Power Tower, PV+Heat Pump or TES systems — core delivery role, with a 5-year O&amp;M obligation.</a:t>
            </a:r>
            <a:endParaRPr lang="en-US" sz="1300" dirty="0"/>
          </a:p>
        </p:txBody>
      </p:sp>
      <p:sp>
        <p:nvSpPr>
          <p:cNvPr id="16" name="Shape 14"/>
          <p:cNvSpPr/>
          <p:nvPr/>
        </p:nvSpPr>
        <p:spPr>
          <a:xfrm>
            <a:off x="6245352" y="2770632"/>
            <a:ext cx="5394960" cy="1389888"/>
          </a:xfrm>
          <a:prstGeom prst="rect">
            <a:avLst>
              <a:gd name="adj" fmla="val 3947"/>
            </a:avLst>
          </a:prstGeom>
          <a:solidFill>
            <a:srgbClr val="DCE9F7"/>
          </a:solidFill>
          <a:ln/>
        </p:spPr>
      </p:sp>
      <p:sp>
        <p:nvSpPr>
          <p:cNvPr id="17" name="Text 15"/>
          <p:cNvSpPr/>
          <p:nvPr/>
        </p:nvSpPr>
        <p:spPr>
          <a:xfrm>
            <a:off x="6446520" y="2880360"/>
            <a:ext cx="4992624" cy="365760"/>
          </a:xfrm>
          <a:prstGeom prst="rect">
            <a:avLst/>
          </a:prstGeom>
          <a:noFill/>
          <a:ln/>
        </p:spPr>
        <p:txBody>
          <a:bodyPr wrap="square" lIns="0" tIns="0" rIns="0" bIns="0" rtlCol="0" anchor="t"/>
          <a:lstStyle/>
          <a:p>
            <a:pPr indent="0" marL="0">
              <a:buNone/>
            </a:pPr>
            <a:r>
              <a:rPr lang="en-US" sz="1400" b="1" dirty="0">
                <a:solidFill>
                  <a:srgbClr val="00318B"/>
                </a:solidFill>
                <a:latin typeface="Calibri" pitchFamily="34" charset="0"/>
                <a:ea typeface="Calibri" pitchFamily="34" charset="-122"/>
                <a:cs typeface="Calibri" pitchFamily="34" charset="-120"/>
              </a:rPr>
              <a:t>Industry associations, MSMEs, CII</a:t>
            </a:r>
            <a:endParaRPr lang="en-US" sz="1400" dirty="0"/>
          </a:p>
        </p:txBody>
      </p:sp>
      <p:sp>
        <p:nvSpPr>
          <p:cNvPr id="18" name="Text 16"/>
          <p:cNvSpPr/>
          <p:nvPr/>
        </p:nvSpPr>
        <p:spPr>
          <a:xfrm>
            <a:off x="6446520" y="3273552"/>
            <a:ext cx="4992624" cy="877824"/>
          </a:xfrm>
          <a:prstGeom prst="rect">
            <a:avLst/>
          </a:prstGeom>
          <a:noFill/>
          <a:ln/>
        </p:spPr>
        <p:txBody>
          <a:bodyPr wrap="square" lIns="0" tIns="0" rIns="0" bIns="0" rtlCol="0" anchor="t"/>
          <a:lstStyle/>
          <a:p>
            <a:pPr indent="0" marL="0">
              <a:lnSpc>
                <a:spcPct val="105000"/>
              </a:lnSpc>
              <a:buNone/>
            </a:pPr>
            <a:r>
              <a:rPr lang="en-US" sz="1300" dirty="0">
                <a:solidFill>
                  <a:srgbClr val="1A1A1A"/>
                </a:solidFill>
                <a:latin typeface="Calibri" pitchFamily="34" charset="0"/>
                <a:ea typeface="Calibri" pitchFamily="34" charset="-122"/>
                <a:cs typeface="Calibri" pitchFamily="34" charset="-120"/>
              </a:rPr>
              <a:t>Natural intermediaries for cluster identification, consultation and technology–industry matching under this call.</a:t>
            </a:r>
            <a:endParaRPr lang="en-US" sz="1300" dirty="0"/>
          </a:p>
        </p:txBody>
      </p:sp>
      <p:sp>
        <p:nvSpPr>
          <p:cNvPr id="19" name="Shape 17"/>
          <p:cNvSpPr/>
          <p:nvPr/>
        </p:nvSpPr>
        <p:spPr>
          <a:xfrm>
            <a:off x="6245352" y="4306824"/>
            <a:ext cx="5394960" cy="1389888"/>
          </a:xfrm>
          <a:prstGeom prst="rect">
            <a:avLst>
              <a:gd name="adj" fmla="val 3947"/>
            </a:avLst>
          </a:prstGeom>
          <a:solidFill>
            <a:srgbClr val="EEF3FB"/>
          </a:solidFill>
          <a:ln/>
        </p:spPr>
      </p:sp>
      <p:sp>
        <p:nvSpPr>
          <p:cNvPr id="20" name="Text 18"/>
          <p:cNvSpPr/>
          <p:nvPr/>
        </p:nvSpPr>
        <p:spPr>
          <a:xfrm>
            <a:off x="6446520" y="4416552"/>
            <a:ext cx="4992624" cy="365760"/>
          </a:xfrm>
          <a:prstGeom prst="rect">
            <a:avLst/>
          </a:prstGeom>
          <a:noFill/>
          <a:ln/>
        </p:spPr>
        <p:txBody>
          <a:bodyPr wrap="square" lIns="0" tIns="0" rIns="0" bIns="0" rtlCol="0" anchor="t"/>
          <a:lstStyle/>
          <a:p>
            <a:pPr indent="0" marL="0">
              <a:buNone/>
            </a:pPr>
            <a:r>
              <a:rPr lang="en-US" sz="1400" b="1" dirty="0">
                <a:solidFill>
                  <a:srgbClr val="00318B"/>
                </a:solidFill>
                <a:latin typeface="Calibri" pitchFamily="34" charset="0"/>
                <a:ea typeface="Calibri" pitchFamily="34" charset="-122"/>
                <a:cs typeface="Calibri" pitchFamily="34" charset="-120"/>
              </a:rPr>
              <a:t>Start-ups and research institutions</a:t>
            </a:r>
            <a:endParaRPr lang="en-US" sz="1400" dirty="0"/>
          </a:p>
        </p:txBody>
      </p:sp>
      <p:sp>
        <p:nvSpPr>
          <p:cNvPr id="21" name="Text 19"/>
          <p:cNvSpPr/>
          <p:nvPr/>
        </p:nvSpPr>
        <p:spPr>
          <a:xfrm>
            <a:off x="6446520" y="4809744"/>
            <a:ext cx="4992624" cy="877824"/>
          </a:xfrm>
          <a:prstGeom prst="rect">
            <a:avLst/>
          </a:prstGeom>
          <a:noFill/>
          <a:ln/>
        </p:spPr>
        <p:txBody>
          <a:bodyPr wrap="square" lIns="0" tIns="0" rIns="0" bIns="0" rtlCol="0" anchor="t"/>
          <a:lstStyle/>
          <a:p>
            <a:pPr indent="0" marL="0">
              <a:lnSpc>
                <a:spcPct val="105000"/>
              </a:lnSpc>
              <a:buNone/>
            </a:pPr>
            <a:r>
              <a:rPr lang="en-US" sz="1300" dirty="0">
                <a:solidFill>
                  <a:srgbClr val="1A1A1A"/>
                </a:solidFill>
                <a:latin typeface="Calibri" pitchFamily="34" charset="0"/>
                <a:ea typeface="Calibri" pitchFamily="34" charset="-122"/>
                <a:cs typeface="Calibri" pitchFamily="34" charset="-120"/>
              </a:rPr>
              <a:t>Explicitly eligible — particularly relevant where indigenous technology development is the proposal's core value proposition.</a:t>
            </a:r>
            <a:endParaRPr lang="en-US" sz="1300" dirty="0"/>
          </a:p>
        </p:txBody>
      </p:sp>
      <p:sp>
        <p:nvSpPr>
          <p:cNvPr id="22" name="Shape 20"/>
          <p:cNvSpPr/>
          <p:nvPr/>
        </p:nvSpPr>
        <p:spPr>
          <a:xfrm>
            <a:off x="548640" y="5806440"/>
            <a:ext cx="11091672" cy="621792"/>
          </a:xfrm>
          <a:prstGeom prst="rect">
            <a:avLst>
              <a:gd name="adj" fmla="val 8824"/>
            </a:avLst>
          </a:prstGeom>
          <a:solidFill>
            <a:srgbClr val="DCE9F7"/>
          </a:solidFill>
          <a:ln/>
        </p:spPr>
      </p:sp>
      <p:sp>
        <p:nvSpPr>
          <p:cNvPr id="23" name="Shape 21"/>
          <p:cNvSpPr/>
          <p:nvPr/>
        </p:nvSpPr>
        <p:spPr>
          <a:xfrm>
            <a:off x="548640" y="5806440"/>
            <a:ext cx="1737360" cy="621792"/>
          </a:xfrm>
          <a:prstGeom prst="rect">
            <a:avLst>
              <a:gd name="adj" fmla="val 8824"/>
            </a:avLst>
          </a:prstGeom>
          <a:solidFill>
            <a:srgbClr val="FF8200"/>
          </a:solidFill>
          <a:ln/>
        </p:spPr>
      </p:sp>
      <p:sp>
        <p:nvSpPr>
          <p:cNvPr id="24" name="Shape 22"/>
          <p:cNvSpPr/>
          <p:nvPr/>
        </p:nvSpPr>
        <p:spPr>
          <a:xfrm>
            <a:off x="1371600" y="5806440"/>
            <a:ext cx="914400" cy="621792"/>
          </a:xfrm>
          <a:prstGeom prst="rect">
            <a:avLst/>
          </a:prstGeom>
          <a:solidFill>
            <a:srgbClr val="FF8200"/>
          </a:solidFill>
          <a:ln/>
        </p:spPr>
      </p:sp>
      <p:sp>
        <p:nvSpPr>
          <p:cNvPr id="25" name="Text 23"/>
          <p:cNvSpPr/>
          <p:nvPr/>
        </p:nvSpPr>
        <p:spPr>
          <a:xfrm>
            <a:off x="548640" y="5806440"/>
            <a:ext cx="1737360" cy="621792"/>
          </a:xfrm>
          <a:prstGeom prst="rect">
            <a:avLst/>
          </a:prstGeom>
          <a:noFill/>
          <a:ln/>
        </p:spPr>
        <p:txBody>
          <a:bodyPr wrap="square" lIns="0" tIns="0" rIns="0" bIns="0" rtlCol="0" anchor="ctr"/>
          <a:lstStyle/>
          <a:p>
            <a:pPr algn="ctr" indent="0" marL="0">
              <a:lnSpc>
                <a:spcPct val="100000"/>
              </a:lnSpc>
              <a:buNone/>
            </a:pPr>
            <a:r>
              <a:rPr lang="en-US" sz="1300" b="1" dirty="0">
                <a:solidFill>
                  <a:srgbClr val="FFFFFF"/>
                </a:solidFill>
                <a:latin typeface="Calibri" pitchFamily="34" charset="0"/>
                <a:ea typeface="Calibri" pitchFamily="34" charset="-122"/>
                <a:cs typeface="Calibri" pitchFamily="34" charset="-120"/>
              </a:rPr>
              <a:t>WHY IT</a:t>
            </a:r>
            <a:endParaRPr lang="en-US" sz="1300" dirty="0"/>
          </a:p>
          <a:p>
            <a:pPr algn="ctr" indent="0" marL="0">
              <a:lnSpc>
                <a:spcPct val="100000"/>
              </a:lnSpc>
              <a:buNone/>
            </a:pPr>
            <a:r>
              <a:rPr lang="en-US" sz="1300" b="1" dirty="0">
                <a:solidFill>
                  <a:srgbClr val="FFFFFF"/>
                </a:solidFill>
                <a:latin typeface="Calibri" pitchFamily="34" charset="0"/>
                <a:ea typeface="Calibri" pitchFamily="34" charset="-122"/>
                <a:cs typeface="Calibri" pitchFamily="34" charset="-120"/>
              </a:rPr>
              <a:t>MATTERS</a:t>
            </a:r>
            <a:endParaRPr lang="en-US" sz="1300" dirty="0"/>
          </a:p>
        </p:txBody>
      </p:sp>
      <p:sp>
        <p:nvSpPr>
          <p:cNvPr id="26" name="Text 24"/>
          <p:cNvSpPr/>
          <p:nvPr/>
        </p:nvSpPr>
        <p:spPr>
          <a:xfrm>
            <a:off x="2514600" y="5843016"/>
            <a:ext cx="8942832" cy="548640"/>
          </a:xfrm>
          <a:prstGeom prst="rect">
            <a:avLst/>
          </a:prstGeom>
          <a:noFill/>
          <a:ln/>
        </p:spPr>
        <p:txBody>
          <a:bodyPr wrap="square" lIns="0" tIns="0" rIns="0" bIns="0" rtlCol="0" anchor="ctr"/>
          <a:lstStyle/>
          <a:p>
            <a:pPr indent="0" marL="0">
              <a:lnSpc>
                <a:spcPct val="108000"/>
              </a:lnSpc>
              <a:buNone/>
            </a:pPr>
            <a:r>
              <a:rPr lang="en-US" sz="1400" dirty="0">
                <a:solidFill>
                  <a:srgbClr val="1A1A1A"/>
                </a:solidFill>
                <a:latin typeface="Calibri" pitchFamily="34" charset="0"/>
                <a:ea typeface="Calibri" pitchFamily="34" charset="-122"/>
                <a:cs typeface="Calibri" pitchFamily="34" charset="-120"/>
              </a:rPr>
              <a:t>A consortium bid that pairs a technology provider with an industry host from a matching temperature band is the structure this call is explicitly designed to fund.</a:t>
            </a:r>
            <a:endParaRPr lang="en-US" sz="1400" dirty="0"/>
          </a:p>
        </p:txBody>
      </p:sp>
      <p:sp>
        <p:nvSpPr>
          <p:cNvPr id="27" name="Text 25"/>
          <p:cNvSpPr/>
          <p:nvPr/>
        </p:nvSpPr>
        <p:spPr>
          <a:xfrm>
            <a:off x="457200" y="6537960"/>
            <a:ext cx="8686800" cy="256032"/>
          </a:xfrm>
          <a:prstGeom prst="rect">
            <a:avLst/>
          </a:prstGeom>
          <a:noFill/>
          <a:ln/>
        </p:spPr>
        <p:txBody>
          <a:bodyPr wrap="square" lIns="0" tIns="0" rIns="0" bIns="0" rtlCol="0" anchor="ctr"/>
          <a:lstStyle/>
          <a:p>
            <a:pPr indent="0" marL="0">
              <a:buNone/>
            </a:pPr>
            <a:r>
              <a:rPr lang="en-US" sz="900" i="1" dirty="0">
                <a:solidFill>
                  <a:srgbClr val="5A6472"/>
                </a:solidFill>
                <a:latin typeface="Calibri" pitchFamily="34" charset="0"/>
                <a:ea typeface="Calibri" pitchFamily="34" charset="-122"/>
                <a:cs typeface="Calibri" pitchFamily="34" charset="-120"/>
              </a:rPr>
              <a:t>MNRE Call for Proposals — Concentrating Solar Thermal (CST) Technology for Indian Industry, 2026</a:t>
            </a:r>
            <a:endParaRPr lang="en-US" sz="900" dirty="0"/>
          </a:p>
        </p:txBody>
      </p:sp>
      <p:sp>
        <p:nvSpPr>
          <p:cNvPr id="28" name="Text 26"/>
          <p:cNvSpPr/>
          <p:nvPr/>
        </p:nvSpPr>
        <p:spPr>
          <a:xfrm>
            <a:off x="10085832" y="6537960"/>
            <a:ext cx="1645920" cy="256032"/>
          </a:xfrm>
          <a:prstGeom prst="rect">
            <a:avLst/>
          </a:prstGeom>
          <a:noFill/>
          <a:ln/>
        </p:spPr>
        <p:txBody>
          <a:bodyPr wrap="square" lIns="0" tIns="0" rIns="0" bIns="0" rtlCol="0" anchor="ctr"/>
          <a:lstStyle/>
          <a:p>
            <a:pPr algn="r" indent="0" marL="0">
              <a:buNone/>
            </a:pPr>
            <a:r>
              <a:rPr lang="en-US" sz="900" dirty="0">
                <a:solidFill>
                  <a:srgbClr val="5A6472"/>
                </a:solidFill>
                <a:latin typeface="Calibri" pitchFamily="34" charset="0"/>
                <a:ea typeface="Calibri" pitchFamily="34" charset="-122"/>
                <a:cs typeface="Calibri" pitchFamily="34" charset="-120"/>
              </a:rPr>
              <a:t>Slide 13</a:t>
            </a:r>
            <a:endParaRPr lang="en-US" sz="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00318B"/>
        </a:solidFill>
      </p:bgPr>
    </p:bg>
    <p:spTree>
      <p:nvGrpSpPr>
        <p:cNvPr id="1" name=""/>
        <p:cNvGrpSpPr/>
        <p:nvPr/>
      </p:nvGrpSpPr>
      <p:grpSpPr>
        <a:xfrm>
          <a:off x="0" y="0"/>
          <a:ext cx="0" cy="0"/>
          <a:chOff x="0" y="0"/>
          <a:chExt cx="0" cy="0"/>
        </a:xfrm>
      </p:grpSpPr>
      <p:sp>
        <p:nvSpPr>
          <p:cNvPr id="2" name="Shape 0"/>
          <p:cNvSpPr/>
          <p:nvPr/>
        </p:nvSpPr>
        <p:spPr>
          <a:xfrm>
            <a:off x="-1828800" y="-1828800"/>
            <a:ext cx="5486400" cy="5486400"/>
          </a:xfrm>
          <a:prstGeom prst="ellipse">
            <a:avLst/>
          </a:prstGeom>
          <a:solidFill>
            <a:srgbClr val="0B3E9C"/>
          </a:solidFill>
          <a:ln/>
        </p:spPr>
      </p:sp>
      <p:sp>
        <p:nvSpPr>
          <p:cNvPr id="3" name="Text 1"/>
          <p:cNvSpPr/>
          <p:nvPr/>
        </p:nvSpPr>
        <p:spPr>
          <a:xfrm>
            <a:off x="640080" y="1280160"/>
            <a:ext cx="9144000" cy="457200"/>
          </a:xfrm>
          <a:prstGeom prst="rect">
            <a:avLst/>
          </a:prstGeom>
          <a:noFill/>
          <a:ln/>
        </p:spPr>
        <p:txBody>
          <a:bodyPr wrap="square" lIns="0" tIns="0" rIns="0" bIns="0" rtlCol="0" anchor="ctr"/>
          <a:lstStyle/>
          <a:p>
            <a:pPr indent="0" marL="0">
              <a:buNone/>
            </a:pPr>
            <a:r>
              <a:rPr lang="en-US" sz="1500" b="1" spc="50" kern="0" dirty="0">
                <a:solidFill>
                  <a:srgbClr val="FF8200"/>
                </a:solidFill>
                <a:latin typeface="Calibri" pitchFamily="34" charset="0"/>
                <a:ea typeface="Calibri" pitchFamily="34" charset="-122"/>
                <a:cs typeface="Calibri" pitchFamily="34" charset="-120"/>
              </a:rPr>
              <a:t>Open now — closes 07.10.2026</a:t>
            </a:r>
            <a:endParaRPr lang="en-US" sz="1500" dirty="0"/>
          </a:p>
        </p:txBody>
      </p:sp>
      <p:sp>
        <p:nvSpPr>
          <p:cNvPr id="4" name="Text 2"/>
          <p:cNvSpPr/>
          <p:nvPr/>
        </p:nvSpPr>
        <p:spPr>
          <a:xfrm>
            <a:off x="640080" y="1783080"/>
            <a:ext cx="10515600" cy="914400"/>
          </a:xfrm>
          <a:prstGeom prst="rect">
            <a:avLst/>
          </a:prstGeom>
          <a:noFill/>
          <a:ln/>
        </p:spPr>
        <p:txBody>
          <a:bodyPr wrap="square" lIns="0" tIns="0" rIns="0" bIns="0" rtlCol="0" anchor="ctr"/>
          <a:lstStyle/>
          <a:p>
            <a:pPr indent="0" marL="0">
              <a:lnSpc>
                <a:spcPct val="125000"/>
              </a:lnSpc>
              <a:buNone/>
            </a:pPr>
            <a:r>
              <a:rPr lang="en-US" sz="2200" dirty="0">
                <a:solidFill>
                  <a:srgbClr val="FFFFFF"/>
                </a:solidFill>
                <a:latin typeface="Cambria" pitchFamily="34" charset="0"/>
                <a:ea typeface="Cambria" pitchFamily="34" charset="-122"/>
                <a:cs typeface="Cambria" pitchFamily="34" charset="-120"/>
              </a:rPr>
              <a:t>Let's harness the power of the sun to fuel a sustainable industrial India.</a:t>
            </a:r>
            <a:endParaRPr lang="en-US" sz="2200" dirty="0"/>
          </a:p>
        </p:txBody>
      </p:sp>
      <p:sp>
        <p:nvSpPr>
          <p:cNvPr id="5" name="Shape 3"/>
          <p:cNvSpPr/>
          <p:nvPr/>
        </p:nvSpPr>
        <p:spPr>
          <a:xfrm>
            <a:off x="640080" y="2834640"/>
            <a:ext cx="2743200" cy="0"/>
          </a:xfrm>
          <a:prstGeom prst="line">
            <a:avLst/>
          </a:prstGeom>
          <a:noFill/>
          <a:ln w="25400">
            <a:solidFill>
              <a:srgbClr val="FF8200"/>
            </a:solidFill>
            <a:prstDash val="solid"/>
          </a:ln>
        </p:spPr>
      </p:sp>
      <p:sp>
        <p:nvSpPr>
          <p:cNvPr id="6" name="Text 4"/>
          <p:cNvSpPr/>
          <p:nvPr/>
        </p:nvSpPr>
        <p:spPr>
          <a:xfrm>
            <a:off x="640080" y="3108960"/>
            <a:ext cx="10515600" cy="1234440"/>
          </a:xfrm>
          <a:prstGeom prst="rect">
            <a:avLst/>
          </a:prstGeom>
          <a:noFill/>
          <a:ln/>
        </p:spPr>
        <p:txBody>
          <a:bodyPr wrap="square" lIns="0" tIns="0" rIns="0" bIns="0" rtlCol="0" anchor="ctr"/>
          <a:lstStyle/>
          <a:p>
            <a:pPr indent="0" marL="0">
              <a:lnSpc>
                <a:spcPct val="120000"/>
              </a:lnSpc>
              <a:buNone/>
            </a:pPr>
            <a:r>
              <a:rPr lang="en-US" sz="1400" i="1" dirty="0">
                <a:solidFill>
                  <a:srgbClr val="DCE9F7"/>
                </a:solidFill>
                <a:latin typeface="Calibri" pitchFamily="34" charset="0"/>
                <a:ea typeface="Calibri" pitchFamily="34" charset="-122"/>
                <a:cs typeface="Calibri" pitchFamily="34" charset="-120"/>
              </a:rPr>
              <a:t>Practical note: this flipbook is a navigation and reference compilation of the MNRE call for proposals and its public infographic. It is not a substitute for the official call document or a formal proposal-writing service. Verify every clause, date and figure against the source PDF before submission, and confirm eligibility with the named MNRE contacts if in doubt.</a:t>
            </a:r>
            <a:endParaRPr lang="en-US" sz="1400" dirty="0"/>
          </a:p>
        </p:txBody>
      </p:sp>
      <p:sp>
        <p:nvSpPr>
          <p:cNvPr id="7" name="Shape 5"/>
          <p:cNvSpPr/>
          <p:nvPr/>
        </p:nvSpPr>
        <p:spPr>
          <a:xfrm>
            <a:off x="548640" y="5806440"/>
            <a:ext cx="11091672" cy="621792"/>
          </a:xfrm>
          <a:prstGeom prst="rect">
            <a:avLst>
              <a:gd name="adj" fmla="val 8824"/>
            </a:avLst>
          </a:prstGeom>
          <a:solidFill>
            <a:srgbClr val="0B3576"/>
          </a:solidFill>
          <a:ln/>
        </p:spPr>
      </p:sp>
      <p:sp>
        <p:nvSpPr>
          <p:cNvPr id="8" name="Shape 6"/>
          <p:cNvSpPr/>
          <p:nvPr/>
        </p:nvSpPr>
        <p:spPr>
          <a:xfrm>
            <a:off x="548640" y="5806440"/>
            <a:ext cx="1737360" cy="621792"/>
          </a:xfrm>
          <a:prstGeom prst="rect">
            <a:avLst>
              <a:gd name="adj" fmla="val 8824"/>
            </a:avLst>
          </a:prstGeom>
          <a:solidFill>
            <a:srgbClr val="FF8200"/>
          </a:solidFill>
          <a:ln/>
        </p:spPr>
      </p:sp>
      <p:sp>
        <p:nvSpPr>
          <p:cNvPr id="9" name="Shape 7"/>
          <p:cNvSpPr/>
          <p:nvPr/>
        </p:nvSpPr>
        <p:spPr>
          <a:xfrm>
            <a:off x="1371600" y="5806440"/>
            <a:ext cx="914400" cy="621792"/>
          </a:xfrm>
          <a:prstGeom prst="rect">
            <a:avLst/>
          </a:prstGeom>
          <a:solidFill>
            <a:srgbClr val="FF8200"/>
          </a:solidFill>
          <a:ln/>
        </p:spPr>
      </p:sp>
      <p:sp>
        <p:nvSpPr>
          <p:cNvPr id="10" name="Text 8"/>
          <p:cNvSpPr/>
          <p:nvPr/>
        </p:nvSpPr>
        <p:spPr>
          <a:xfrm>
            <a:off x="548640" y="5806440"/>
            <a:ext cx="1737360" cy="621792"/>
          </a:xfrm>
          <a:prstGeom prst="rect">
            <a:avLst/>
          </a:prstGeom>
          <a:noFill/>
          <a:ln/>
        </p:spPr>
        <p:txBody>
          <a:bodyPr wrap="square" lIns="0" tIns="0" rIns="0" bIns="0" rtlCol="0" anchor="ctr"/>
          <a:lstStyle/>
          <a:p>
            <a:pPr algn="ctr" indent="0" marL="0">
              <a:lnSpc>
                <a:spcPct val="100000"/>
              </a:lnSpc>
              <a:buNone/>
            </a:pPr>
            <a:r>
              <a:rPr lang="en-US" sz="1300" b="1" dirty="0">
                <a:solidFill>
                  <a:srgbClr val="FFFFFF"/>
                </a:solidFill>
                <a:latin typeface="Calibri" pitchFamily="34" charset="0"/>
                <a:ea typeface="Calibri" pitchFamily="34" charset="-122"/>
                <a:cs typeface="Calibri" pitchFamily="34" charset="-120"/>
              </a:rPr>
              <a:t>WHY IT</a:t>
            </a:r>
            <a:endParaRPr lang="en-US" sz="1300" dirty="0"/>
          </a:p>
          <a:p>
            <a:pPr algn="ctr" indent="0" marL="0">
              <a:lnSpc>
                <a:spcPct val="100000"/>
              </a:lnSpc>
              <a:buNone/>
            </a:pPr>
            <a:r>
              <a:rPr lang="en-US" sz="1300" b="1" dirty="0">
                <a:solidFill>
                  <a:srgbClr val="FFFFFF"/>
                </a:solidFill>
                <a:latin typeface="Calibri" pitchFamily="34" charset="0"/>
                <a:ea typeface="Calibri" pitchFamily="34" charset="-122"/>
                <a:cs typeface="Calibri" pitchFamily="34" charset="-120"/>
              </a:rPr>
              <a:t>MATTERS</a:t>
            </a:r>
            <a:endParaRPr lang="en-US" sz="1300" dirty="0"/>
          </a:p>
        </p:txBody>
      </p:sp>
      <p:sp>
        <p:nvSpPr>
          <p:cNvPr id="11" name="Text 9"/>
          <p:cNvSpPr/>
          <p:nvPr/>
        </p:nvSpPr>
        <p:spPr>
          <a:xfrm>
            <a:off x="2514600" y="5843016"/>
            <a:ext cx="8942832" cy="548640"/>
          </a:xfrm>
          <a:prstGeom prst="rect">
            <a:avLst/>
          </a:prstGeom>
          <a:noFill/>
          <a:ln/>
        </p:spPr>
        <p:txBody>
          <a:bodyPr wrap="square" lIns="0" tIns="0" rIns="0" bIns="0" rtlCol="0" anchor="ctr"/>
          <a:lstStyle/>
          <a:p>
            <a:pPr indent="0" marL="0">
              <a:lnSpc>
                <a:spcPct val="108000"/>
              </a:lnSpc>
              <a:buNone/>
            </a:pPr>
            <a:r>
              <a:rPr lang="en-US" sz="1400" dirty="0">
                <a:solidFill>
                  <a:srgbClr val="FFFFFF"/>
                </a:solidFill>
                <a:latin typeface="Calibri" pitchFamily="34" charset="0"/>
                <a:ea typeface="Calibri" pitchFamily="34" charset="-122"/>
                <a:cs typeface="Calibri" pitchFamily="34" charset="-120"/>
              </a:rPr>
              <a:t>Companion deliverables in this kit: a one-page DOCX summary, a mindmap SVG proposal card, done-for-you clarification queries, and a DIY query-drafting worksheet — use them together.</a:t>
            </a:r>
            <a:endParaRPr lang="en-US" sz="1400" dirty="0"/>
          </a:p>
        </p:txBody>
      </p:sp>
      <p:sp>
        <p:nvSpPr>
          <p:cNvPr id="12" name="Text 10"/>
          <p:cNvSpPr/>
          <p:nvPr/>
        </p:nvSpPr>
        <p:spPr>
          <a:xfrm>
            <a:off x="457200" y="6537960"/>
            <a:ext cx="8686800" cy="256032"/>
          </a:xfrm>
          <a:prstGeom prst="rect">
            <a:avLst/>
          </a:prstGeom>
          <a:noFill/>
          <a:ln/>
        </p:spPr>
        <p:txBody>
          <a:bodyPr wrap="square" lIns="0" tIns="0" rIns="0" bIns="0" rtlCol="0" anchor="ctr"/>
          <a:lstStyle/>
          <a:p>
            <a:pPr indent="0" marL="0">
              <a:buNone/>
            </a:pPr>
            <a:r>
              <a:rPr lang="en-US" sz="900" i="1" dirty="0">
                <a:solidFill>
                  <a:srgbClr val="9FB3D9"/>
                </a:solidFill>
                <a:latin typeface="Calibri" pitchFamily="34" charset="0"/>
                <a:ea typeface="Calibri" pitchFamily="34" charset="-122"/>
                <a:cs typeface="Calibri" pitchFamily="34" charset="-120"/>
              </a:rPr>
              <a:t>MNRE Call for Proposals — Concentrating Solar Thermal (CST) Technology for Indian Industry, 2026</a:t>
            </a:r>
            <a:endParaRPr lang="en-US" sz="900" dirty="0"/>
          </a:p>
        </p:txBody>
      </p:sp>
      <p:sp>
        <p:nvSpPr>
          <p:cNvPr id="13" name="Text 11"/>
          <p:cNvSpPr/>
          <p:nvPr/>
        </p:nvSpPr>
        <p:spPr>
          <a:xfrm>
            <a:off x="10085832" y="6537960"/>
            <a:ext cx="1645920" cy="256032"/>
          </a:xfrm>
          <a:prstGeom prst="rect">
            <a:avLst/>
          </a:prstGeom>
          <a:noFill/>
          <a:ln/>
        </p:spPr>
        <p:txBody>
          <a:bodyPr wrap="square" lIns="0" tIns="0" rIns="0" bIns="0" rtlCol="0" anchor="ctr"/>
          <a:lstStyle/>
          <a:p>
            <a:pPr algn="r" indent="0" marL="0">
              <a:buNone/>
            </a:pPr>
            <a:r>
              <a:rPr lang="en-US" sz="900" dirty="0">
                <a:solidFill>
                  <a:srgbClr val="9FB3D9"/>
                </a:solidFill>
                <a:latin typeface="Calibri" pitchFamily="34" charset="0"/>
                <a:ea typeface="Calibri" pitchFamily="34" charset="-122"/>
                <a:cs typeface="Calibri" pitchFamily="34" charset="-120"/>
              </a:rPr>
              <a:t>Slide 14</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2026-09-12T15:58:00Z</dcterms:created>
  <dcterms:modified xsi:type="dcterms:W3CDTF">2026-09-12T15:58:00Z</dcterms:modified>
</cp:coreProperties>
</file>