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5" name="Google Shape;56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8778240" y="3291840"/>
            <a:ext cx="5943600" cy="5943600"/>
          </a:xfrm>
          <a:prstGeom prst="ellipse">
            <a:avLst/>
          </a:prstGeom>
          <a:solidFill>
            <a:srgbClr val="0B3E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9692640" y="4206240"/>
            <a:ext cx="4114800" cy="4114800"/>
          </a:xfrm>
          <a:prstGeom prst="ellipse">
            <a:avLst/>
          </a:prstGeom>
          <a:solidFill>
            <a:srgbClr val="1046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40080" y="54864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REGULATORY FLIPBOOK  •  CERC  •  DRAFT FOR COMMENTS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594360" y="1005840"/>
            <a:ext cx="100584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Indian Electricity Grid Code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(Second Amendment) Regulations, 2026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640080" y="2514600"/>
            <a:ext cx="10058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Draft notification + Explanatory Memorandum — what changes, for whom, and when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640080" y="3154680"/>
            <a:ext cx="3246120" cy="14173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822960" y="3246120"/>
            <a:ext cx="2880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21.09.2026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82296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Draft notified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822960" y="4023360"/>
            <a:ext cx="2880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E8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AFC3E8"/>
                </a:solidFill>
                <a:latin typeface="Calibri"/>
                <a:ea typeface="Calibri"/>
                <a:cs typeface="Calibri"/>
                <a:sym typeface="Calibri"/>
              </a:rPr>
              <a:t>No. L-1/265/2022/CERC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4114800" y="3154680"/>
            <a:ext cx="3246120" cy="1417320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4297680" y="3246120"/>
            <a:ext cx="2880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21.10.2026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429768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1DE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1DE"/>
                </a:solidFill>
                <a:latin typeface="Calibri"/>
                <a:ea typeface="Calibri"/>
                <a:cs typeface="Calibri"/>
                <a:sym typeface="Calibri"/>
              </a:rPr>
              <a:t>Comments due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4297680" y="4023360"/>
            <a:ext cx="2880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1DE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FFF1DE"/>
                </a:solidFill>
                <a:latin typeface="Calibri"/>
                <a:ea typeface="Calibri"/>
                <a:cs typeface="Calibri"/>
                <a:sym typeface="Calibri"/>
              </a:rPr>
              <a:t>secy@cercind.gov.in / SAUDAMINI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7589520" y="3154680"/>
            <a:ext cx="3246120" cy="14173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772400" y="3246120"/>
            <a:ext cx="2880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01.04.2027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7772400" y="3675888"/>
            <a:ext cx="28803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Phase-2 RTM timelines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7772400" y="4023360"/>
            <a:ext cx="2880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E8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AFC3E8"/>
                </a:solidFill>
                <a:latin typeface="Calibri"/>
                <a:ea typeface="Calibri"/>
                <a:cs typeface="Calibri"/>
                <a:sym typeface="Calibri"/>
              </a:rPr>
              <a:t>Para 16(B); rest on Gazette date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640080" y="4754880"/>
            <a:ext cx="10058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E8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AFC3E8"/>
                </a:solidFill>
                <a:latin typeface="Calibri"/>
                <a:ea typeface="Calibri"/>
                <a:cs typeface="Calibri"/>
                <a:sym typeface="Calibri"/>
              </a:rPr>
              <a:t>20 amending paragraphs  •  18 themes  •  2 new Annexures (8 &amp; 9)  •  Prepared by Nambirajan 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This single draft touches trial runs, COD, thermal unit shutdown, congestion pricing, payment defaults and RTM gate closure — almost every regional entity has a clause to read.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At a Glance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The six changes with the widest operational reach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548640" y="1234440"/>
            <a:ext cx="5431536" cy="132588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CONGESTION CHARGE MOVES INTO IEGC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713232" y="1645920"/>
            <a:ext cx="5102352" cy="850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New Reg 30A; 2009 Congestion Regulations repealed. Charge on entities worsening flow above TTC; rate set by CERC order.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6208776" y="1234440"/>
            <a:ext cx="5431536" cy="132588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THERMAL USD &amp; SCUC RE-TIMED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6373368" y="1645920"/>
            <a:ext cx="5102352" cy="850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USD intimation 14:30 D-1, beneficiary retention by 15:30, USD declaration 16:00. NLDC may run SCUC any time (Annexure-9).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548640" y="2788920"/>
            <a:ext cx="5431536" cy="132588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13232" y="288036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PEAK DC ≥ OFF-PEAK DC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713232" y="3200400"/>
            <a:ext cx="5102352" cy="850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Regional thermal stations cannot declare lower DC in peak hours (except outages); else lower DC counts for fixed charges.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6208776" y="2788920"/>
            <a:ext cx="5431536" cy="132588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6373368" y="288036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DEFAULTERS LOSE ACCESS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6373368" y="3200400"/>
            <a:ext cx="5102352" cy="850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After default trigger date, T-GNA cut entirely; GNA short-term after 2 months; long-term cut 5% per month (new Reg 45(16)).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548640" y="4343400"/>
            <a:ext cx="5431536" cy="132588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713232" y="443484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RE/ESS COMMISSIONING EASED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713232" y="4754880"/>
            <a:ext cx="5102352" cy="850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Trial-run notice 7→3 days; instalment trial runs for ≥250 MW; ESS rules; COD delinked from PPA conditions.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6208776" y="4343400"/>
            <a:ext cx="5431536" cy="132588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6373368" y="443484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RTM GATE CLOSURE SHORTENED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6373368" y="4754880"/>
            <a:ext cx="5102352" cy="850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Phase-1 (to 31.03.2027): 15 min closer to delivery. Phase-2 (from 01.04.2027): 5-min bid window, 10-min clearing.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If you only track six things, track these — each alters either a scheduling deadline or a cash flow, not just wording.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Regulatory Timeline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Where the Second Amendment sits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" name="Google Shape;82;p5"/>
          <p:cNvCxnSpPr/>
          <p:nvPr/>
        </p:nvCxnSpPr>
        <p:spPr>
          <a:xfrm>
            <a:off x="731520" y="2194560"/>
            <a:ext cx="10698480" cy="0"/>
          </a:xfrm>
          <a:prstGeom prst="straightConnector1">
            <a:avLst/>
          </a:prstGeom>
          <a:noFill/>
          <a:ln cap="flat" cmpd="sng" w="38100">
            <a:solidFill>
              <a:srgbClr val="3A5FA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" name="Google Shape;83;p5"/>
          <p:cNvSpPr/>
          <p:nvPr/>
        </p:nvSpPr>
        <p:spPr>
          <a:xfrm>
            <a:off x="1170432" y="2084832"/>
            <a:ext cx="219456" cy="219456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365760" y="155448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29.05.2023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384048" y="2468880"/>
            <a:ext cx="179222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IEGC 2023 notified (Gazette 11.07.2023)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2999232" y="2084832"/>
            <a:ext cx="219456" cy="219456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2194560" y="155448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01.10.2023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2212848" y="2468880"/>
            <a:ext cx="179222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IEGC 2023 in force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4828032" y="2084832"/>
            <a:ext cx="219456" cy="219456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4023360" y="155448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29.10.2024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4041648" y="2468880"/>
            <a:ext cx="179222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First Amendment published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6656832" y="2084832"/>
            <a:ext cx="219456" cy="219456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5852160" y="155448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21.09.2026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5870448" y="2468880"/>
            <a:ext cx="179222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Draft Second Amendment + EM issued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8485632" y="2084832"/>
            <a:ext cx="219456" cy="219456"/>
          </a:xfrm>
          <a:prstGeom prst="ellipse">
            <a:avLst/>
          </a:prstGeom>
          <a:solidFill>
            <a:srgbClr val="FF8200"/>
          </a:solidFill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7680960" y="155448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8200"/>
                </a:solidFill>
                <a:latin typeface="Cambria"/>
                <a:ea typeface="Cambria"/>
                <a:cs typeface="Cambria"/>
                <a:sym typeface="Cambria"/>
              </a:rPr>
              <a:t>21.10.2026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7699248" y="2468880"/>
            <a:ext cx="179222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Last date for comments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10314432" y="2084832"/>
            <a:ext cx="219456" cy="219456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9509760" y="155448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01.04.2027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9528048" y="2468880"/>
            <a:ext cx="179222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Para 16(B): Phase-2 RTM timelines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548640" y="3931920"/>
            <a:ext cx="11091672" cy="160020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777240" y="4023360"/>
            <a:ext cx="10698480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Commencement (Para 1):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all amendments take effect on the date of publication in the Official Gazette, except Para 16(B) (Phase-2 RTM timelines) which takes effect from 01.04.2027.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Built on: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Suo-motu Orders dt 22.12.2024 (11/SM/2024) and 05.10.2025 (9/SM/2024), plus inputs from NLDC, SRLDC, WRPC, NHPC, NSEFI, Ayana and GoHP.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30-day comment window closes 21.10.2026 — and most provisions bite the day the final version is gazetted, with no transition period.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Four New Definitions (Reg 3)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Inserted as Sr. No. 22a, 29a, 35a and 99a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22A. CENTRAL HYDRO GENERATING STATION (CHGS)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Central Generating Station based on hydro source — anchors the new free-power procedure (Annexure-8).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29A. CONGESTION CHARGE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Supplementary charge on a regional entity when net injection/drawal on inter- or intra-regional links exceeds Total Transfer Capability.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35A. DEFAULT TRIGGER DATE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(i) Non-payment: 75 days after RPC issues the account; (ii) PSM not maintained: next bank working day after replenishment falls due.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99A. REIA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Renewable Energy Implementing Agency — same meaning as in the GNA Regulations; used in new Reg 25A on infirm power.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The 75-day default trigger date is the clock that starts access regulation under new Reg 45(16) — finance teams should diarise it per account.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Infirm Power, Extensions &amp; Trial-Run Notice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Reg 19(3), Reg 21(1) and new Reg 25A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REG 19(3) — EXTENSION OF INTER-CHANGE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REGS/ESS (excl. PSP) must report reasons for COD delay and likely request date; request ≥10 days before requested start; RLDC may allow multiple extensions up to 3 months cumulative; monthly status to RLDC.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REG 21(1) — TRIAL-RUN NOTICE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Notice to RLDC and beneficiaries cut from 7 days to 3 days (NSEFI request). Repeat trial within 48 hours still needs no fresh notice.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REG 25A — WHEN INFIRM POWER CAN BE SCHEDULED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Only after the RLDC certificate of successful trial run (Reg 25). If the PPA addresses pre-COD sale, the contract governs.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REG 25A(3) — NO CONTRACT CLAUSE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Offer first to contracted buyers/REIA with ≥7 days notice at a mutually agreed tariff; silence = deemed refusal and the station may sell to third parties.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 25A gives developers a route to monetise post-trial, pre-COD power — but only after a 7-day right of first offer to the contracted buyer.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Trial Run in Instalments (Reg 22(3))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Solar/wind [(a),(c)] and standalone ESS [(e)] — from Suo-motu Order 11/SM/2024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548640" y="1280160"/>
            <a:ext cx="237744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603504" y="1280160"/>
            <a:ext cx="226771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Project size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2926080" y="1280160"/>
            <a:ext cx="420624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"/>
          <p:cNvSpPr/>
          <p:nvPr/>
        </p:nvSpPr>
        <p:spPr>
          <a:xfrm>
            <a:off x="2980944" y="1280160"/>
            <a:ext cx="409651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Solar / Wind (Reg 22(3)(a), (c))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7132320" y="1280160"/>
            <a:ext cx="4507992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"/>
          <p:cNvSpPr/>
          <p:nvPr/>
        </p:nvSpPr>
        <p:spPr>
          <a:xfrm>
            <a:off x="7187184" y="1280160"/>
            <a:ext cx="439826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Standalone ESS (Reg 22(3)(e))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548640" y="1691640"/>
            <a:ext cx="2377440" cy="868680"/>
          </a:xfrm>
          <a:prstGeom prst="rect">
            <a:avLst/>
          </a:prstGeom>
          <a:solidFill>
            <a:srgbClr val="DCE9F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"/>
          <p:cNvSpPr/>
          <p:nvPr/>
        </p:nvSpPr>
        <p:spPr>
          <a:xfrm>
            <a:off x="640080" y="1691640"/>
            <a:ext cx="219456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Up to 50 MW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2926080" y="1691640"/>
            <a:ext cx="4206240" cy="868680"/>
          </a:xfrm>
          <a:prstGeom prst="rect">
            <a:avLst/>
          </a:prstGeom>
          <a:solidFill>
            <a:srgbClr val="DCE9F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"/>
          <p:cNvSpPr/>
          <p:nvPr/>
        </p:nvSpPr>
        <p:spPr>
          <a:xfrm>
            <a:off x="3017520" y="1691640"/>
            <a:ext cx="402336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Trial run of full capacity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7132320" y="1691640"/>
            <a:ext cx="4507992" cy="868680"/>
          </a:xfrm>
          <a:prstGeom prst="rect">
            <a:avLst/>
          </a:prstGeom>
          <a:solidFill>
            <a:srgbClr val="DCE9F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7223760" y="1691640"/>
            <a:ext cx="432511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Minimum 50 MW aggregate; below 50 MW only under GNA Reg 4.1(e)/(f) or 4.4 — at Connectivity capacity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548640" y="2560320"/>
            <a:ext cx="2377440" cy="777240"/>
          </a:xfrm>
          <a:prstGeom prst="rect">
            <a:avLst/>
          </a:prstGeom>
          <a:solidFill>
            <a:srgbClr val="EEF3F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"/>
          <p:cNvSpPr/>
          <p:nvPr/>
        </p:nvSpPr>
        <p:spPr>
          <a:xfrm>
            <a:off x="640080" y="2560320"/>
            <a:ext cx="21945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&gt; 50 MW and &lt; 250 MW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2926080" y="2560320"/>
            <a:ext cx="4206240" cy="777240"/>
          </a:xfrm>
          <a:prstGeom prst="rect">
            <a:avLst/>
          </a:prstGeom>
          <a:solidFill>
            <a:srgbClr val="EEF3F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"/>
          <p:cNvSpPr/>
          <p:nvPr/>
        </p:nvSpPr>
        <p:spPr>
          <a:xfrm>
            <a:off x="3017520" y="2560320"/>
            <a:ext cx="40233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First 50 MW, balance in instalments (EM: max five in total)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7132320" y="2560320"/>
            <a:ext cx="4507992" cy="777240"/>
          </a:xfrm>
          <a:prstGeom prst="rect">
            <a:avLst/>
          </a:prstGeom>
          <a:solidFill>
            <a:srgbClr val="EEF3F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"/>
          <p:cNvSpPr/>
          <p:nvPr/>
        </p:nvSpPr>
        <p:spPr>
          <a:xfrm>
            <a:off x="7223760" y="2560320"/>
            <a:ext cx="432511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First 50 MW, balance in max three instalments of ≥5 MW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548640" y="3337560"/>
            <a:ext cx="2377440" cy="640080"/>
          </a:xfrm>
          <a:prstGeom prst="rect">
            <a:avLst/>
          </a:prstGeom>
          <a:solidFill>
            <a:srgbClr val="DCE9F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"/>
          <p:cNvSpPr/>
          <p:nvPr/>
        </p:nvSpPr>
        <p:spPr>
          <a:xfrm>
            <a:off x="640080" y="33375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≥ 250 MW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2926080" y="3337560"/>
            <a:ext cx="4206240" cy="640080"/>
          </a:xfrm>
          <a:prstGeom prst="rect">
            <a:avLst/>
          </a:prstGeom>
          <a:solidFill>
            <a:srgbClr val="DCE9F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>
            <a:off x="3017520" y="3337560"/>
            <a:ext cx="4023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Instalments of ≥50 MW, no limit on number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7132320" y="3337560"/>
            <a:ext cx="4507992" cy="640080"/>
          </a:xfrm>
          <a:prstGeom prst="rect">
            <a:avLst/>
          </a:prstGeom>
          <a:solidFill>
            <a:srgbClr val="DCE9F7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7223760" y="3337560"/>
            <a:ext cx="4325112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Instalments of ≥50 MW, no limit on number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548640" y="3977640"/>
            <a:ext cx="2377440" cy="777240"/>
          </a:xfrm>
          <a:prstGeom prst="rect">
            <a:avLst/>
          </a:prstGeom>
          <a:solidFill>
            <a:srgbClr val="EEF3F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640080" y="3977640"/>
            <a:ext cx="21945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NER &amp; Sikkim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2926080" y="3977640"/>
            <a:ext cx="4206240" cy="777240"/>
          </a:xfrm>
          <a:prstGeom prst="rect">
            <a:avLst/>
          </a:prstGeom>
          <a:solidFill>
            <a:srgbClr val="EEF3F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3017520" y="3977640"/>
            <a:ext cx="40233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Reg 4.1(e)/(f) or 4.4 GNA cases added to the second proviso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7132320" y="3977640"/>
            <a:ext cx="4507992" cy="777240"/>
          </a:xfrm>
          <a:prstGeom prst="rect">
            <a:avLst/>
          </a:prstGeom>
          <a:solidFill>
            <a:srgbClr val="EEF3FB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7223760" y="3977640"/>
            <a:ext cx="432511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Covered via Reg 4.1(e)/(f), 4.4 proviso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548640" y="5074920"/>
            <a:ext cx="11064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PSP excluded from (e): Pumped Storage Plants now have their own trial-run rules under (f).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Large hybrid and BESS parks can now commission in 50 MW blocks instead of waiting to test full capacity — earlier revenue, less stranded capacity.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Pumped Storage Plants — A Separate Track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Reg 22(3)(f), 24, 26, 27(1)(b-i), 30(10)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TRIAL RUN PER UNIT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Short interruptions allowed with extended duration; average load ≥ MCR; &gt;4 hours cumulative interruption (pump + turbine) forces a repeat.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9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LOW RESERVOIR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COD may be declared if rated water level is unavailable; capability must be shown once water is available — else repeat trial run or de-rate from COD.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COD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 COD after successful trial run at MCR/de-rated capacity + Reg 26(2) declaration; COD of last unit = COD of the plant.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9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AUTOMATIC CONTROL &amp; RESPONSE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PSP &gt;25 MW and ESS ≥25 MW to be operable from LDC (Reg 24(2)); Table 4 primary response: PSP ≥25 MW, ESS ≥10 MW at ≥33 kV.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9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9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PSP that cannot prove rated capability when water returns carries a de-rating back-dated to COD — it hits capacity charges retrospectively.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COD and Rated-Capacity Demonstration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Reg 27(1), Reg 27(1)(e)(i) and new Reg 22(3)(j)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0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COD DELINKED FROM PPA CONDITIONS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Station/ESS declares COD for Grid Code purposes after a successful trial run; any extra PPA pre-conditions must still be met before supplying under that contract.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CTU IN THE LOOP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COD information now also goes to the Central Transmission Utility, alongside RLDC (Reg 27(1)).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TRANSMISSION-CONSTRAINED PLANTS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If rated capacity can't be shown within 1 year of COD due to transmission constraints: 1 year from GNA effectiveness or COD, whichever is later (Reg 22(3)(j)).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0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0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ESS ALIGNED WITH RE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“or ESS” inserted throughout Reg 27(1)(e)(i), so standalone storage follows the same COD logic as RE stations.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0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0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Separating Grid-Code COD from PPA COD ends disputes where a tested plant sat idle over a contractual formality — but PPA obligations are not waived.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Primary Response &amp; Reserve Estimation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Reg 30(10)(g)-(h), Reg 30(11), Annexure-3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1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PRIMARY RESPONSE EXTENDED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ESS (and PSP) added to the droop/primary-response duty in Reg 30(10)(g); Table 4 thresholds follow CEA Technical Standards for Connectivity.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1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RESERVE METHODOLOGY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“Such other methodology (including percentile other than 99 percentile)” permitted for reserve estimation (Reg 30(11)(k)).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1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QUARTER-AHEAD RESERVES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Reserves estimated for regional and state control areas on a quarter-ahead basis (Reg 30(11)(p)).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1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BULK CONSUMERS SHARE DUTY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Regional-entity bulk consumers added to reserve obligations in Reg 30(11)(q), (t) and Annexure-3.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Regional-entity bulk consumers now carry an explicit reserve share — a new compliance line for them.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2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2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Congestion Charge — New Regulation 30A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Replaces CERC (Measures to relieve congestion in real time operation) Regulations, 2009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/>
          <p:nvPr/>
        </p:nvSpPr>
        <p:spPr>
          <a:xfrm>
            <a:off x="548640" y="1280160"/>
            <a:ext cx="2606040" cy="18745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2"/>
          <p:cNvSpPr/>
          <p:nvPr/>
        </p:nvSpPr>
        <p:spPr>
          <a:xfrm>
            <a:off x="685800" y="1389888"/>
            <a:ext cx="411480" cy="41148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2"/>
          <p:cNvSpPr/>
          <p:nvPr/>
        </p:nvSpPr>
        <p:spPr>
          <a:xfrm>
            <a:off x="685800" y="1389888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1188720" y="138988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Warning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685800" y="1874520"/>
            <a:ext cx="23317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Flow crosses ATC → NLDC/RLDC warns defaulting entities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3364992" y="1280160"/>
            <a:ext cx="2606040" cy="18745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2"/>
          <p:cNvSpPr/>
          <p:nvPr/>
        </p:nvSpPr>
        <p:spPr>
          <a:xfrm>
            <a:off x="3502152" y="1389888"/>
            <a:ext cx="411480" cy="41148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2"/>
          <p:cNvSpPr/>
          <p:nvPr/>
        </p:nvSpPr>
        <p:spPr>
          <a:xfrm>
            <a:off x="3502152" y="1389888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4005072" y="138988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Apply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3502152" y="1874520"/>
            <a:ext cx="23317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Flow exceeds TTC → charge from a time block after ≥2 clear blocks notice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6181344" y="1280160"/>
            <a:ext cx="2606040" cy="18745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2"/>
          <p:cNvSpPr/>
          <p:nvPr/>
        </p:nvSpPr>
        <p:spPr>
          <a:xfrm>
            <a:off x="6318504" y="1389888"/>
            <a:ext cx="411480" cy="41148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6318504" y="1389888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2"/>
          <p:cNvSpPr/>
          <p:nvPr/>
        </p:nvSpPr>
        <p:spPr>
          <a:xfrm>
            <a:off x="6821424" y="138988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Withdraw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2"/>
          <p:cNvSpPr/>
          <p:nvPr/>
        </p:nvSpPr>
        <p:spPr>
          <a:xfrm>
            <a:off x="6318504" y="1874520"/>
            <a:ext cx="23317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Flow back to ATC → withdrawn after 1 block notice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8997696" y="1280160"/>
            <a:ext cx="2606040" cy="18745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9134856" y="1389888"/>
            <a:ext cx="411480" cy="41148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2"/>
          <p:cNvSpPr/>
          <p:nvPr/>
        </p:nvSpPr>
        <p:spPr>
          <a:xfrm>
            <a:off x="9134856" y="1389888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9637776" y="138988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Settle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9134856" y="1874520"/>
            <a:ext cx="23317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Weekly RPC statement; pay in 10 days; 0.04%/day interest; release in 2 working days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548640" y="3337560"/>
            <a:ext cx="5431536" cy="23317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2"/>
          <p:cNvSpPr/>
          <p:nvPr/>
        </p:nvSpPr>
        <p:spPr>
          <a:xfrm>
            <a:off x="713232" y="34290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WHO PAYS / RECEIVES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713232" y="3749040"/>
            <a:ext cx="5102352" cy="1856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Payable by regional entities over-drawing/under-injecting in importing area or under-drawing/over-injecting in exporting area; received by relieving entities. In addition to DSM charges.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2"/>
          <p:cNvSpPr/>
          <p:nvPr/>
        </p:nvSpPr>
        <p:spPr>
          <a:xfrm>
            <a:off x="6208776" y="3337560"/>
            <a:ext cx="5431536" cy="23317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2"/>
          <p:cNvSpPr/>
          <p:nvPr/>
        </p:nvSpPr>
        <p:spPr>
          <a:xfrm>
            <a:off x="6373368" y="34290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WHEELING REGIONS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6373368" y="3749040"/>
            <a:ext cx="5102352" cy="1856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Where both incoming and outgoing corridors are congested, any deviation attracts the charge irrespective of direction. Rate by CERC order; 2009 rate and procedure continue until then.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2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2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2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deviation that would be cheap under DSM can become expensive when a corridor is congested — schedulers need corridor status, not just frequency.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Unit Shutdown (USD) — Revised D-1 Timeline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3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Reg 46(4) as amended, per Suo-motu Order 9/SM/2024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3"/>
          <p:cNvSpPr/>
          <p:nvPr/>
        </p:nvSpPr>
        <p:spPr>
          <a:xfrm>
            <a:off x="548640" y="1234440"/>
            <a:ext cx="7434072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3"/>
          <p:cNvSpPr/>
          <p:nvPr/>
        </p:nvSpPr>
        <p:spPr>
          <a:xfrm>
            <a:off x="603504" y="1234440"/>
            <a:ext cx="732434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 (D-1 day)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7982712" y="1234440"/>
            <a:ext cx="182880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3"/>
          <p:cNvSpPr/>
          <p:nvPr/>
        </p:nvSpPr>
        <p:spPr>
          <a:xfrm>
            <a:off x="8037576" y="1234440"/>
            <a:ext cx="171907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Existing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9811512" y="1234440"/>
            <a:ext cx="182880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3"/>
          <p:cNvSpPr/>
          <p:nvPr/>
        </p:nvSpPr>
        <p:spPr>
          <a:xfrm>
            <a:off x="9866376" y="1234440"/>
            <a:ext cx="171907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Proposed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548640" y="1645920"/>
            <a:ext cx="7434072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640080" y="1645920"/>
            <a:ext cx="72511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NLDC publishes tentative list of units likely below minimum turndown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7982712" y="164592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8074152" y="16459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3"/>
          <p:cNvSpPr/>
          <p:nvPr/>
        </p:nvSpPr>
        <p:spPr>
          <a:xfrm>
            <a:off x="9811512" y="164592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3"/>
          <p:cNvSpPr/>
          <p:nvPr/>
        </p:nvSpPr>
        <p:spPr>
          <a:xfrm>
            <a:off x="9902952" y="16459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3"/>
          <p:cNvSpPr/>
          <p:nvPr/>
        </p:nvSpPr>
        <p:spPr>
          <a:xfrm>
            <a:off x="548640" y="2194560"/>
            <a:ext cx="7434072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3"/>
          <p:cNvSpPr/>
          <p:nvPr/>
        </p:nvSpPr>
        <p:spPr>
          <a:xfrm>
            <a:off x="640080" y="2194560"/>
            <a:ext cx="72511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Generator informs RLDC &amp; beneficiaries of units proposed for USD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3"/>
          <p:cNvSpPr/>
          <p:nvPr/>
        </p:nvSpPr>
        <p:spPr>
          <a:xfrm>
            <a:off x="7982712" y="219456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3"/>
          <p:cNvSpPr/>
          <p:nvPr/>
        </p:nvSpPr>
        <p:spPr>
          <a:xfrm>
            <a:off x="8074152" y="219456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9811512" y="219456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3"/>
          <p:cNvSpPr/>
          <p:nvPr/>
        </p:nvSpPr>
        <p:spPr>
          <a:xfrm>
            <a:off x="9902952" y="219456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14:30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3"/>
          <p:cNvSpPr/>
          <p:nvPr/>
        </p:nvSpPr>
        <p:spPr>
          <a:xfrm>
            <a:off x="548640" y="2743200"/>
            <a:ext cx="7434072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3"/>
          <p:cNvSpPr/>
          <p:nvPr/>
        </p:nvSpPr>
        <p:spPr>
          <a:xfrm>
            <a:off x="640080" y="2743200"/>
            <a:ext cx="72511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Beneficiaries revise to retain units on bar (≥50% MCR all blocks); requisition then binding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3"/>
          <p:cNvSpPr/>
          <p:nvPr/>
        </p:nvSpPr>
        <p:spPr>
          <a:xfrm>
            <a:off x="7982712" y="274320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3"/>
          <p:cNvSpPr/>
          <p:nvPr/>
        </p:nvSpPr>
        <p:spPr>
          <a:xfrm>
            <a:off x="8074152" y="274320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19:00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3"/>
          <p:cNvSpPr/>
          <p:nvPr/>
        </p:nvSpPr>
        <p:spPr>
          <a:xfrm>
            <a:off x="9811512" y="274320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"/>
          <p:cNvSpPr/>
          <p:nvPr/>
        </p:nvSpPr>
        <p:spPr>
          <a:xfrm>
            <a:off x="9902952" y="274320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15:30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3"/>
          <p:cNvSpPr/>
          <p:nvPr/>
        </p:nvSpPr>
        <p:spPr>
          <a:xfrm>
            <a:off x="548640" y="3291840"/>
            <a:ext cx="7434072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3"/>
          <p:cNvSpPr/>
          <p:nvPr/>
        </p:nvSpPr>
        <p:spPr>
          <a:xfrm>
            <a:off x="640080" y="3291840"/>
            <a:ext cx="72511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Generator may declare USD if 50% MCR not achieved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7982712" y="329184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3"/>
          <p:cNvSpPr/>
          <p:nvPr/>
        </p:nvSpPr>
        <p:spPr>
          <a:xfrm>
            <a:off x="8074152" y="329184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3"/>
          <p:cNvSpPr/>
          <p:nvPr/>
        </p:nvSpPr>
        <p:spPr>
          <a:xfrm>
            <a:off x="9811512" y="329184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3"/>
          <p:cNvSpPr/>
          <p:nvPr/>
        </p:nvSpPr>
        <p:spPr>
          <a:xfrm>
            <a:off x="9902952" y="329184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3"/>
          <p:cNvSpPr/>
          <p:nvPr/>
        </p:nvSpPr>
        <p:spPr>
          <a:xfrm>
            <a:off x="548640" y="3840480"/>
            <a:ext cx="7434072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3"/>
          <p:cNvSpPr/>
          <p:nvPr/>
        </p:nvSpPr>
        <p:spPr>
          <a:xfrm>
            <a:off x="640080" y="3840480"/>
            <a:ext cx="72511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NLDC final list (merit order) / incremental energy to reach MTL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3"/>
          <p:cNvSpPr/>
          <p:nvPr/>
        </p:nvSpPr>
        <p:spPr>
          <a:xfrm>
            <a:off x="7982712" y="384048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3"/>
          <p:cNvSpPr/>
          <p:nvPr/>
        </p:nvSpPr>
        <p:spPr>
          <a:xfrm>
            <a:off x="8074152" y="384048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14:30 / 15:00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3"/>
          <p:cNvSpPr/>
          <p:nvPr/>
        </p:nvSpPr>
        <p:spPr>
          <a:xfrm>
            <a:off x="9811512" y="384048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3"/>
          <p:cNvSpPr/>
          <p:nvPr/>
        </p:nvSpPr>
        <p:spPr>
          <a:xfrm>
            <a:off x="9902952" y="384048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16:30 / 17:00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3"/>
          <p:cNvSpPr/>
          <p:nvPr/>
        </p:nvSpPr>
        <p:spPr>
          <a:xfrm>
            <a:off x="548640" y="4389120"/>
            <a:ext cx="7434072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3"/>
          <p:cNvSpPr/>
          <p:nvPr/>
        </p:nvSpPr>
        <p:spPr>
          <a:xfrm>
            <a:off x="640080" y="4389120"/>
            <a:ext cx="72511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Generator informs units finally taken under USD (Reg 47(2a))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3"/>
          <p:cNvSpPr/>
          <p:nvPr/>
        </p:nvSpPr>
        <p:spPr>
          <a:xfrm>
            <a:off x="7982712" y="438912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3"/>
          <p:cNvSpPr/>
          <p:nvPr/>
        </p:nvSpPr>
        <p:spPr>
          <a:xfrm>
            <a:off x="8074152" y="43891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3"/>
          <p:cNvSpPr/>
          <p:nvPr/>
        </p:nvSpPr>
        <p:spPr>
          <a:xfrm>
            <a:off x="9811512" y="438912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3"/>
          <p:cNvSpPr/>
          <p:nvPr/>
        </p:nvSpPr>
        <p:spPr>
          <a:xfrm>
            <a:off x="9902952" y="43891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3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3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3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3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3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Beneficiaries get just one hour (14:30–15:30) to decide whether to keep a unit on bar — procurement desks need a pre-agreed rule, not a same-day call.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USD, SCUC Decommitment &amp; Peak-Hour DC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Reg 45(8)(a), Reg 46(6), Reg 47(2)-(2d), Annexure-9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4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CAPACITY CHARGE ON OFF-BAR DC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After USD, the station revises on-bar and off-bar DC; beneficiaries keep paying capacity charge on total DC including off-bar DC (Reg 47(2b)).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4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4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REVIVAL OBLIGATION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Unit under USD must revive if a schedule ≥ MTL is given; failure to come on bar in time = forced outage for DC (Reg 47(2d)).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4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SCUC DECOMMIT ANYTIME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NLDC may commit/decommit units any time for grid security; schedules adjusted via SCUC-Down/Up; start-up costs from DSM &amp; Ancillary Pool (Annexure-9).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4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PEAK DC FLOOR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Regional thermal stations can't declare peak-hour DC below off-peak DC except forced/partial outage; else lower DC is used for fixed charges (Reg 45(8)(a)).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4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4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4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Beneficiaries pay for off-bar capacity but generators lose it if they can't revive on call — the risk is now shared, and priced, on both sides.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5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5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Regulation of Access to Defaulting Entities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5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New Reg 45(16) — DSM, congestion and reactive energy charges, and PSM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5"/>
          <p:cNvSpPr/>
          <p:nvPr/>
        </p:nvSpPr>
        <p:spPr>
          <a:xfrm>
            <a:off x="548640" y="1234440"/>
            <a:ext cx="182880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5"/>
          <p:cNvSpPr/>
          <p:nvPr/>
        </p:nvSpPr>
        <p:spPr>
          <a:xfrm>
            <a:off x="603504" y="1234440"/>
            <a:ext cx="171907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Stage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5"/>
          <p:cNvSpPr/>
          <p:nvPr/>
        </p:nvSpPr>
        <p:spPr>
          <a:xfrm>
            <a:off x="2377440" y="1234440"/>
            <a:ext cx="5056632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5"/>
          <p:cNvSpPr/>
          <p:nvPr/>
        </p:nvSpPr>
        <p:spPr>
          <a:xfrm>
            <a:off x="2432304" y="1234440"/>
            <a:ext cx="494690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Draft IEGC Reg 45(16)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5"/>
          <p:cNvSpPr/>
          <p:nvPr/>
        </p:nvSpPr>
        <p:spPr>
          <a:xfrm>
            <a:off x="7434072" y="1234440"/>
            <a:ext cx="420624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5"/>
          <p:cNvSpPr/>
          <p:nvPr/>
        </p:nvSpPr>
        <p:spPr>
          <a:xfrm>
            <a:off x="7488936" y="1234440"/>
            <a:ext cx="409651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RLDC Fees Regs 2024, Reg 33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5"/>
          <p:cNvSpPr/>
          <p:nvPr/>
        </p:nvSpPr>
        <p:spPr>
          <a:xfrm>
            <a:off x="548640" y="1645920"/>
            <a:ext cx="1828800" cy="68580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5"/>
          <p:cNvSpPr/>
          <p:nvPr/>
        </p:nvSpPr>
        <p:spPr>
          <a:xfrm>
            <a:off x="640080" y="1645920"/>
            <a:ext cx="1645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Trigger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5"/>
          <p:cNvSpPr/>
          <p:nvPr/>
        </p:nvSpPr>
        <p:spPr>
          <a:xfrm>
            <a:off x="2377440" y="1645920"/>
            <a:ext cx="5056632" cy="68580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5"/>
          <p:cNvSpPr/>
          <p:nvPr/>
        </p:nvSpPr>
        <p:spPr>
          <a:xfrm>
            <a:off x="2468880" y="1645920"/>
            <a:ext cx="4873752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Default trigger date: 75 days after RPC account / PSM not replenished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5"/>
          <p:cNvSpPr/>
          <p:nvPr/>
        </p:nvSpPr>
        <p:spPr>
          <a:xfrm>
            <a:off x="7434072" y="1645920"/>
            <a:ext cx="4206240" cy="68580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5"/>
          <p:cNvSpPr/>
          <p:nvPr/>
        </p:nvSpPr>
        <p:spPr>
          <a:xfrm>
            <a:off x="7525512" y="1645920"/>
            <a:ext cx="40233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Default trigger date (as defined there)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5"/>
          <p:cNvSpPr/>
          <p:nvPr/>
        </p:nvSpPr>
        <p:spPr>
          <a:xfrm>
            <a:off x="548640" y="2331720"/>
            <a:ext cx="1828800" cy="68580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5"/>
          <p:cNvSpPr/>
          <p:nvPr/>
        </p:nvSpPr>
        <p:spPr>
          <a:xfrm>
            <a:off x="640080" y="2331720"/>
            <a:ext cx="1645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Step 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5"/>
          <p:cNvSpPr/>
          <p:nvPr/>
        </p:nvSpPr>
        <p:spPr>
          <a:xfrm>
            <a:off x="2377440" y="2331720"/>
            <a:ext cx="5056632" cy="68580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5"/>
          <p:cNvSpPr/>
          <p:nvPr/>
        </p:nvSpPr>
        <p:spPr>
          <a:xfrm>
            <a:off x="2468880" y="2331720"/>
            <a:ext cx="4873752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T-GNA (incl. power exchange) regulated entirely; NLDC may relax for grid security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5"/>
          <p:cNvSpPr/>
          <p:nvPr/>
        </p:nvSpPr>
        <p:spPr>
          <a:xfrm>
            <a:off x="7434072" y="2331720"/>
            <a:ext cx="4206240" cy="68580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5"/>
          <p:cNvSpPr/>
          <p:nvPr/>
        </p:nvSpPr>
        <p:spPr>
          <a:xfrm>
            <a:off x="7525512" y="2331720"/>
            <a:ext cx="40233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5"/>
          <p:cNvSpPr/>
          <p:nvPr/>
        </p:nvSpPr>
        <p:spPr>
          <a:xfrm>
            <a:off x="548640" y="3017520"/>
            <a:ext cx="1828800" cy="59436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5"/>
          <p:cNvSpPr/>
          <p:nvPr/>
        </p:nvSpPr>
        <p:spPr>
          <a:xfrm>
            <a:off x="640080" y="3017520"/>
            <a:ext cx="16459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Step 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5"/>
          <p:cNvSpPr/>
          <p:nvPr/>
        </p:nvSpPr>
        <p:spPr>
          <a:xfrm>
            <a:off x="2377440" y="3017520"/>
            <a:ext cx="5056632" cy="59436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5"/>
          <p:cNvSpPr/>
          <p:nvPr/>
        </p:nvSpPr>
        <p:spPr>
          <a:xfrm>
            <a:off x="2468880" y="3017520"/>
            <a:ext cx="4873752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GNA short-term contracts cut if dues unpaid 2 months after Step 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5"/>
          <p:cNvSpPr/>
          <p:nvPr/>
        </p:nvSpPr>
        <p:spPr>
          <a:xfrm>
            <a:off x="7434072" y="3017520"/>
            <a:ext cx="4206240" cy="59436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5"/>
          <p:cNvSpPr/>
          <p:nvPr/>
        </p:nvSpPr>
        <p:spPr>
          <a:xfrm>
            <a:off x="7525512" y="3017520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After 1 month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5"/>
          <p:cNvSpPr/>
          <p:nvPr/>
        </p:nvSpPr>
        <p:spPr>
          <a:xfrm>
            <a:off x="548640" y="3611880"/>
            <a:ext cx="182880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5"/>
          <p:cNvSpPr/>
          <p:nvPr/>
        </p:nvSpPr>
        <p:spPr>
          <a:xfrm>
            <a:off x="640080" y="361188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Step 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5"/>
          <p:cNvSpPr/>
          <p:nvPr/>
        </p:nvSpPr>
        <p:spPr>
          <a:xfrm>
            <a:off x="2377440" y="3611880"/>
            <a:ext cx="5056632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5"/>
          <p:cNvSpPr/>
          <p:nvPr/>
        </p:nvSpPr>
        <p:spPr>
          <a:xfrm>
            <a:off x="2468880" y="3611880"/>
            <a:ext cx="487375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Long-term access cut progressively 5% per month of default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5"/>
          <p:cNvSpPr/>
          <p:nvPr/>
        </p:nvSpPr>
        <p:spPr>
          <a:xfrm>
            <a:off x="7434072" y="3611880"/>
            <a:ext cx="4206240" cy="548640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5"/>
          <p:cNvSpPr/>
          <p:nvPr/>
        </p:nvSpPr>
        <p:spPr>
          <a:xfrm>
            <a:off x="7525512" y="3611880"/>
            <a:ext cx="4023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10% per month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5"/>
          <p:cNvSpPr/>
          <p:nvPr/>
        </p:nvSpPr>
        <p:spPr>
          <a:xfrm>
            <a:off x="548640" y="4160520"/>
            <a:ext cx="182880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5"/>
          <p:cNvSpPr/>
          <p:nvPr/>
        </p:nvSpPr>
        <p:spPr>
          <a:xfrm>
            <a:off x="640080" y="41605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Restore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5"/>
          <p:cNvSpPr/>
          <p:nvPr/>
        </p:nvSpPr>
        <p:spPr>
          <a:xfrm>
            <a:off x="2377440" y="4160520"/>
            <a:ext cx="5056632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5"/>
          <p:cNvSpPr/>
          <p:nvPr/>
        </p:nvSpPr>
        <p:spPr>
          <a:xfrm>
            <a:off x="2468880" y="4160520"/>
            <a:ext cx="487375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Within 1 day of payment (excluding payment day)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5"/>
          <p:cNvSpPr/>
          <p:nvPr/>
        </p:nvSpPr>
        <p:spPr>
          <a:xfrm>
            <a:off x="7434072" y="4160520"/>
            <a:ext cx="4206240" cy="548640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5"/>
          <p:cNvSpPr/>
          <p:nvPr/>
        </p:nvSpPr>
        <p:spPr>
          <a:xfrm>
            <a:off x="7525512" y="4160520"/>
            <a:ext cx="4023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5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5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5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5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5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Unpaid DSM or congestion charges can now shut a discom or generator out of the power exchange — statutory pool dues become as critical as PPA dues.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6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6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6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Free Power of State Governments from CHGS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6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New Reg 45(17) + Annexure-8 procedure (originated from GoHP request)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6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6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SELL AT THE BUS BAR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6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 State Government can sell its free-power share directly from the CHGS bus bar in the market, under one RLDC Standing Clearance for all CHGS.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6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6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REGISTRATION &amp; CHARGES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6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SG registers with RLDC as ‘other user’, pays one-time fee; monthly RLDC charges for its share payable to the CHGS; no transmission losses/charges on its schedules.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6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6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DSM TREATMENT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6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SG joins the regional DSM pool at Normal Rate, treated as buyer; deviation computed at bus bar; no Regional Transmission Deviation charge.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6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6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OPT-OUT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6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If SG and its discom agree, free power can continue to be scheduled to the discom as today (Annexure-8, para 4.9).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6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6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6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6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States holding free-power shares in central hydro stations can sell them at market prices directly, instead of routing them through their discoms.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7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7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7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Real-Time Market — Gate Closure Shortened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7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Reg 48 &amp; 49 (Para 16) — example: delivery block 00:00–00:30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7"/>
          <p:cNvSpPr/>
          <p:nvPr/>
        </p:nvSpPr>
        <p:spPr>
          <a:xfrm>
            <a:off x="548640" y="1234440"/>
            <a:ext cx="4690872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7"/>
          <p:cNvSpPr/>
          <p:nvPr/>
        </p:nvSpPr>
        <p:spPr>
          <a:xfrm>
            <a:off x="603504" y="1234440"/>
            <a:ext cx="4581144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7"/>
          <p:cNvSpPr/>
          <p:nvPr/>
        </p:nvSpPr>
        <p:spPr>
          <a:xfrm>
            <a:off x="5239512" y="1234440"/>
            <a:ext cx="320040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7"/>
          <p:cNvSpPr/>
          <p:nvPr/>
        </p:nvSpPr>
        <p:spPr>
          <a:xfrm>
            <a:off x="5294376" y="1234440"/>
            <a:ext cx="309067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Phase-1 (to 31.03.2027)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7"/>
          <p:cNvSpPr/>
          <p:nvPr/>
        </p:nvSpPr>
        <p:spPr>
          <a:xfrm>
            <a:off x="8439912" y="1234440"/>
            <a:ext cx="3200400" cy="411480"/>
          </a:xfrm>
          <a:prstGeom prst="rect">
            <a:avLst/>
          </a:prstGeom>
          <a:solidFill>
            <a:srgbClr val="FF8200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7"/>
          <p:cNvSpPr/>
          <p:nvPr/>
        </p:nvSpPr>
        <p:spPr>
          <a:xfrm>
            <a:off x="8494776" y="1234440"/>
            <a:ext cx="3090672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Phase-2 (from 01.04.2027)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7"/>
          <p:cNvSpPr/>
          <p:nvPr/>
        </p:nvSpPr>
        <p:spPr>
          <a:xfrm>
            <a:off x="548640" y="1645920"/>
            <a:ext cx="4690872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7"/>
          <p:cNvSpPr/>
          <p:nvPr/>
        </p:nvSpPr>
        <p:spPr>
          <a:xfrm>
            <a:off x="640080" y="1645920"/>
            <a:ext cx="45079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RTM session opens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7"/>
          <p:cNvSpPr/>
          <p:nvPr/>
        </p:nvSpPr>
        <p:spPr>
          <a:xfrm>
            <a:off x="5239512" y="1645920"/>
            <a:ext cx="3200400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7"/>
          <p:cNvSpPr/>
          <p:nvPr/>
        </p:nvSpPr>
        <p:spPr>
          <a:xfrm>
            <a:off x="5330952" y="1645920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7"/>
          <p:cNvSpPr/>
          <p:nvPr/>
        </p:nvSpPr>
        <p:spPr>
          <a:xfrm>
            <a:off x="8439912" y="1645920"/>
            <a:ext cx="3200400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17"/>
          <p:cNvSpPr/>
          <p:nvPr/>
        </p:nvSpPr>
        <p:spPr>
          <a:xfrm>
            <a:off x="8531352" y="1645920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23:15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7"/>
          <p:cNvSpPr/>
          <p:nvPr/>
        </p:nvSpPr>
        <p:spPr>
          <a:xfrm>
            <a:off x="548640" y="2176272"/>
            <a:ext cx="4690872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7"/>
          <p:cNvSpPr/>
          <p:nvPr/>
        </p:nvSpPr>
        <p:spPr>
          <a:xfrm>
            <a:off x="640080" y="2176272"/>
            <a:ext cx="45079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RTM session closes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7"/>
          <p:cNvSpPr/>
          <p:nvPr/>
        </p:nvSpPr>
        <p:spPr>
          <a:xfrm>
            <a:off x="5239512" y="2176272"/>
            <a:ext cx="3200400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17"/>
          <p:cNvSpPr/>
          <p:nvPr/>
        </p:nvSpPr>
        <p:spPr>
          <a:xfrm>
            <a:off x="5330952" y="2176272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23:15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7"/>
          <p:cNvSpPr/>
          <p:nvPr/>
        </p:nvSpPr>
        <p:spPr>
          <a:xfrm>
            <a:off x="8439912" y="2176272"/>
            <a:ext cx="3200400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7"/>
          <p:cNvSpPr/>
          <p:nvPr/>
        </p:nvSpPr>
        <p:spPr>
          <a:xfrm>
            <a:off x="8531352" y="2176272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23:20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7"/>
          <p:cNvSpPr/>
          <p:nvPr/>
        </p:nvSpPr>
        <p:spPr>
          <a:xfrm>
            <a:off x="548640" y="2706624"/>
            <a:ext cx="4690872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7"/>
          <p:cNvSpPr/>
          <p:nvPr/>
        </p:nvSpPr>
        <p:spPr>
          <a:xfrm>
            <a:off x="640080" y="2706624"/>
            <a:ext cx="45079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Clearing &amp; scheduling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7"/>
          <p:cNvSpPr/>
          <p:nvPr/>
        </p:nvSpPr>
        <p:spPr>
          <a:xfrm>
            <a:off x="5239512" y="2706624"/>
            <a:ext cx="3200400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7"/>
          <p:cNvSpPr/>
          <p:nvPr/>
        </p:nvSpPr>
        <p:spPr>
          <a:xfrm>
            <a:off x="5330952" y="2706624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23:15–23:30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7"/>
          <p:cNvSpPr/>
          <p:nvPr/>
        </p:nvSpPr>
        <p:spPr>
          <a:xfrm>
            <a:off x="8439912" y="2706624"/>
            <a:ext cx="3200400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7"/>
          <p:cNvSpPr/>
          <p:nvPr/>
        </p:nvSpPr>
        <p:spPr>
          <a:xfrm>
            <a:off x="8531352" y="2706624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23:20–23:30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7"/>
          <p:cNvSpPr/>
          <p:nvPr/>
        </p:nvSpPr>
        <p:spPr>
          <a:xfrm>
            <a:off x="548640" y="3236976"/>
            <a:ext cx="4690872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7"/>
          <p:cNvSpPr/>
          <p:nvPr/>
        </p:nvSpPr>
        <p:spPr>
          <a:xfrm>
            <a:off x="640080" y="3236976"/>
            <a:ext cx="45079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NLDC finalises RTM/SCED/AS schedules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7"/>
          <p:cNvSpPr/>
          <p:nvPr/>
        </p:nvSpPr>
        <p:spPr>
          <a:xfrm>
            <a:off x="5239512" y="3236976"/>
            <a:ext cx="3200400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7"/>
          <p:cNvSpPr/>
          <p:nvPr/>
        </p:nvSpPr>
        <p:spPr>
          <a:xfrm>
            <a:off x="5330952" y="3236976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23:40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7"/>
          <p:cNvSpPr/>
          <p:nvPr/>
        </p:nvSpPr>
        <p:spPr>
          <a:xfrm>
            <a:off x="8439912" y="3236976"/>
            <a:ext cx="3200400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7"/>
          <p:cNvSpPr/>
          <p:nvPr/>
        </p:nvSpPr>
        <p:spPr>
          <a:xfrm>
            <a:off x="8531352" y="3236976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23:40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7"/>
          <p:cNvSpPr/>
          <p:nvPr/>
        </p:nvSpPr>
        <p:spPr>
          <a:xfrm>
            <a:off x="548640" y="3767328"/>
            <a:ext cx="4690872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7"/>
          <p:cNvSpPr/>
          <p:nvPr/>
        </p:nvSpPr>
        <p:spPr>
          <a:xfrm>
            <a:off x="640080" y="3767328"/>
            <a:ext cx="45079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RLDC publishes final schedules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7"/>
          <p:cNvSpPr/>
          <p:nvPr/>
        </p:nvSpPr>
        <p:spPr>
          <a:xfrm>
            <a:off x="5239512" y="3767328"/>
            <a:ext cx="3200400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7"/>
          <p:cNvSpPr/>
          <p:nvPr/>
        </p:nvSpPr>
        <p:spPr>
          <a:xfrm>
            <a:off x="5330952" y="3767328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23:45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7"/>
          <p:cNvSpPr/>
          <p:nvPr/>
        </p:nvSpPr>
        <p:spPr>
          <a:xfrm>
            <a:off x="8439912" y="3767328"/>
            <a:ext cx="3200400" cy="530352"/>
          </a:xfrm>
          <a:prstGeom prst="rect">
            <a:avLst/>
          </a:prstGeom>
          <a:solidFill>
            <a:srgbClr val="0F4098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7"/>
          <p:cNvSpPr/>
          <p:nvPr/>
        </p:nvSpPr>
        <p:spPr>
          <a:xfrm>
            <a:off x="8531352" y="3767328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23:45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7"/>
          <p:cNvSpPr/>
          <p:nvPr/>
        </p:nvSpPr>
        <p:spPr>
          <a:xfrm>
            <a:off x="548640" y="4297680"/>
            <a:ext cx="4690872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7"/>
          <p:cNvSpPr/>
          <p:nvPr/>
        </p:nvSpPr>
        <p:spPr>
          <a:xfrm>
            <a:off x="640080" y="4297680"/>
            <a:ext cx="45079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Schedule revision effective from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7"/>
          <p:cNvSpPr/>
          <p:nvPr/>
        </p:nvSpPr>
        <p:spPr>
          <a:xfrm>
            <a:off x="5239512" y="4297680"/>
            <a:ext cx="3200400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7"/>
          <p:cNvSpPr/>
          <p:nvPr/>
        </p:nvSpPr>
        <p:spPr>
          <a:xfrm>
            <a:off x="5330952" y="4297680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6th / 7th time block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7"/>
          <p:cNvSpPr/>
          <p:nvPr/>
        </p:nvSpPr>
        <p:spPr>
          <a:xfrm>
            <a:off x="8439912" y="4297680"/>
            <a:ext cx="3200400" cy="530352"/>
          </a:xfrm>
          <a:prstGeom prst="rect">
            <a:avLst/>
          </a:prstGeom>
          <a:solidFill>
            <a:srgbClr val="0B3576"/>
          </a:solidFill>
          <a:ln cap="flat" cmpd="sng" w="9525">
            <a:solidFill>
              <a:srgbClr val="0031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17"/>
          <p:cNvSpPr/>
          <p:nvPr/>
        </p:nvSpPr>
        <p:spPr>
          <a:xfrm>
            <a:off x="8531352" y="4297680"/>
            <a:ext cx="30175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5th / 6th time block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7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17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7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Bids sit 15–30 minutes closer to delivery, sharpening RE forecast corrections — but exchanges, NLDC and SLDCs need API-level integration by April 2027.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8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18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Slide 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8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00318B"/>
                </a:solidFill>
                <a:latin typeface="Cambria"/>
                <a:ea typeface="Cambria"/>
                <a:cs typeface="Cambria"/>
                <a:sym typeface="Cambria"/>
              </a:rPr>
              <a:t>Other Amendments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8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472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5A6472"/>
                </a:solidFill>
                <a:latin typeface="Calibri"/>
                <a:ea typeface="Calibri"/>
                <a:cs typeface="Calibri"/>
                <a:sym typeface="Calibri"/>
              </a:rPr>
              <a:t>Smaller changes that still need a compliance check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8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8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HYDRO HIGH-INFLOW PERIOD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8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RPC may revise an already-declared high-inflow period on the utility's input, before it begins (Reg 45(8)(a), NHPC request).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8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18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ALTERNATE-SOURCE SUPPLY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8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Non-Section 62 stations may supply from alternate sources only with the buyer's express consent (standing consent allowed) and agreed savings sharing (Reg 48(3)(f)).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8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FFE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18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REACTIVE ENERGY INTEREST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8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0.04%/day interest runs from the due date itself, not after a 2-day grace (Annexure-4).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8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8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318B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0318B"/>
                </a:solidFill>
                <a:latin typeface="Calibri"/>
                <a:ea typeface="Calibri"/>
                <a:cs typeface="Calibri"/>
                <a:sym typeface="Calibri"/>
              </a:rPr>
              <a:t>PUMPED STORAGE WORDING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8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PSP separated from “hydro generating station” across Regs 24, 26, 27 and 30.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8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DCE9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8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8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8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“Standing consent” for alternate-source supply is worth negotiating carefully — once given, it may let savings-sharing happen without a fresh approval.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9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19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9"/>
          <p:cNvSpPr/>
          <p:nvPr/>
        </p:nvSpPr>
        <p:spPr>
          <a:xfrm>
            <a:off x="548640" y="274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How to Submit Comments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9"/>
          <p:cNvSpPr/>
          <p:nvPr/>
        </p:nvSpPr>
        <p:spPr>
          <a:xfrm>
            <a:off x="548640" y="768096"/>
            <a:ext cx="11064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Public Notice No. L-1/265/2022/CERC dt 21.09.2026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9"/>
          <p:cNvSpPr/>
          <p:nvPr/>
        </p:nvSpPr>
        <p:spPr>
          <a:xfrm>
            <a:off x="548640" y="123444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9"/>
          <p:cNvSpPr/>
          <p:nvPr/>
        </p:nvSpPr>
        <p:spPr>
          <a:xfrm>
            <a:off x="713232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DEADLINE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9"/>
          <p:cNvSpPr/>
          <p:nvPr/>
        </p:nvSpPr>
        <p:spPr>
          <a:xfrm>
            <a:off x="713232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 or before 21 October 2026. Late comments may not be considered.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9"/>
          <p:cNvSpPr/>
          <p:nvPr/>
        </p:nvSpPr>
        <p:spPr>
          <a:xfrm>
            <a:off x="6208776" y="123444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9"/>
          <p:cNvSpPr/>
          <p:nvPr/>
        </p:nvSpPr>
        <p:spPr>
          <a:xfrm>
            <a:off x="6373368" y="132588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BY EMAIL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9"/>
          <p:cNvSpPr/>
          <p:nvPr/>
        </p:nvSpPr>
        <p:spPr>
          <a:xfrm>
            <a:off x="6373368" y="164592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secy@cercind.gov.in and shilpa@cercind.gov.in (to Secretary, CERC).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9"/>
          <p:cNvSpPr/>
          <p:nvPr/>
        </p:nvSpPr>
        <p:spPr>
          <a:xfrm>
            <a:off x="548640" y="3566160"/>
            <a:ext cx="5431536" cy="2103120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9"/>
          <p:cNvSpPr/>
          <p:nvPr/>
        </p:nvSpPr>
        <p:spPr>
          <a:xfrm>
            <a:off x="713232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VIA SAUDAMINI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9"/>
          <p:cNvSpPr/>
          <p:nvPr/>
        </p:nvSpPr>
        <p:spPr>
          <a:xfrm>
            <a:off x="713232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Registered users: e-Regulation link on the e-filing home page. Helpdesk 011-20904365 Ext. 260 / 7042604928.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9"/>
          <p:cNvSpPr/>
          <p:nvPr/>
        </p:nvSpPr>
        <p:spPr>
          <a:xfrm>
            <a:off x="6208776" y="3566160"/>
            <a:ext cx="5431536" cy="2103120"/>
          </a:xfrm>
          <a:prstGeom prst="rect">
            <a:avLst/>
          </a:prstGeom>
          <a:solidFill>
            <a:srgbClr val="0F409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19"/>
          <p:cNvSpPr/>
          <p:nvPr/>
        </p:nvSpPr>
        <p:spPr>
          <a:xfrm>
            <a:off x="6373368" y="3657600"/>
            <a:ext cx="51023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READY-MADE HELP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9"/>
          <p:cNvSpPr/>
          <p:nvPr/>
        </p:nvSpPr>
        <p:spPr>
          <a:xfrm>
            <a:off x="6373368" y="3977640"/>
            <a:ext cx="5102352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Done-for-you comments letter, DIY worksheet and Comments Deck on powerppt.com → Submit Comments.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9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19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19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9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9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CERC routinely reshapes timelines and thresholds after consultation — a specific, clause-referenced comment is the cheapest risk mitigation available.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8B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0"/>
          <p:cNvSpPr/>
          <p:nvPr/>
        </p:nvSpPr>
        <p:spPr>
          <a:xfrm>
            <a:off x="457200" y="6537960"/>
            <a:ext cx="91440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Draft CERC (IEGC) (Second Amendment) Regulations, 2026 • No. L-1/265/2022/CERC dt 21.09.2026   •   powerppt.com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FB3D9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9FB3D9"/>
                </a:solidFill>
                <a:latin typeface="Calibri"/>
                <a:ea typeface="Calibri"/>
                <a:cs typeface="Calibri"/>
                <a:sym typeface="Calibri"/>
              </a:rPr>
              <a:t>Slide 18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2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0B3E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0"/>
          <p:cNvSpPr/>
          <p:nvPr/>
        </p:nvSpPr>
        <p:spPr>
          <a:xfrm>
            <a:off x="640080" y="13716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200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8200"/>
                </a:solidFill>
                <a:latin typeface="Calibri"/>
                <a:ea typeface="Calibri"/>
                <a:cs typeface="Calibri"/>
                <a:sym typeface="Calibri"/>
              </a:rPr>
              <a:t>Compiled for professional reference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20"/>
          <p:cNvSpPr/>
          <p:nvPr/>
        </p:nvSpPr>
        <p:spPr>
          <a:xfrm>
            <a:off x="640080" y="1874520"/>
            <a:ext cx="105156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Second Amendment tightens real-time grid discipline (congestion, USD, defaults, RTM) while easing RE, ESS and PSP commissioning.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9" name="Google Shape;599;p20"/>
          <p:cNvCxnSpPr/>
          <p:nvPr/>
        </p:nvCxnSpPr>
        <p:spPr>
          <a:xfrm>
            <a:off x="640080" y="3154680"/>
            <a:ext cx="2743200" cy="0"/>
          </a:xfrm>
          <a:prstGeom prst="straightConnector1">
            <a:avLst/>
          </a:prstGeom>
          <a:noFill/>
          <a:ln cap="flat" cmpd="sng" w="25400">
            <a:solidFill>
              <a:srgbClr val="FF82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0" name="Google Shape;600;p20"/>
          <p:cNvSpPr/>
          <p:nvPr/>
        </p:nvSpPr>
        <p:spPr>
          <a:xfrm>
            <a:off x="640080" y="3383280"/>
            <a:ext cx="10515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CE9F7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DCE9F7"/>
                </a:solidFill>
                <a:latin typeface="Calibri"/>
                <a:ea typeface="Calibri"/>
                <a:cs typeface="Calibri"/>
                <a:sym typeface="Calibri"/>
              </a:rPr>
              <a:t>Practical note: this is a DRAFT. Provisions may change in the final notification. This flipbook is a navigation aid, not a substitute for the CERC text or legal advice — verify against the official draft and Explanatory Memorandum.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20"/>
          <p:cNvSpPr/>
          <p:nvPr/>
        </p:nvSpPr>
        <p:spPr>
          <a:xfrm>
            <a:off x="548640" y="5806440"/>
            <a:ext cx="11091672" cy="621792"/>
          </a:xfrm>
          <a:prstGeom prst="rect">
            <a:avLst/>
          </a:prstGeom>
          <a:solidFill>
            <a:srgbClr val="0B35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0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0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0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IT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MATTERS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20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Read Regs 30A, 45(16) and 46–47 first — they carry the money; the rest mostly changes process.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