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291840"/>
            <a:ext cx="5943600" cy="5943600"/>
          </a:xfrm>
          <a:prstGeom prst="ellipse">
            <a:avLst/>
          </a:prstGeom>
          <a:solidFill>
            <a:srgbClr val="0B3E9C"/>
          </a:solidFill>
          <a:ln/>
        </p:spPr>
      </p:sp>
      <p:sp>
        <p:nvSpPr>
          <p:cNvPr id="3" name="Shape 1"/>
          <p:cNvSpPr/>
          <p:nvPr/>
        </p:nvSpPr>
        <p:spPr>
          <a:xfrm>
            <a:off x="9692640" y="4206240"/>
            <a:ext cx="4114800" cy="4114800"/>
          </a:xfrm>
          <a:prstGeom prst="ellipse">
            <a:avLst/>
          </a:prstGeom>
          <a:solidFill>
            <a:srgbClr val="10469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5029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50" kern="0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FLIPBOOK  •  CENTRAL ELECTRICITY REGULATORY COMMISSION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94360" y="960120"/>
            <a:ext cx="987552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Draft CERC (Sharing of Inter-State Transmission</a:t>
            </a:r>
            <a:endParaRPr lang="en-US" sz="30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Charges and Losses) (Fifth Amendment)</a:t>
            </a:r>
            <a:endParaRPr lang="en-US" sz="30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Regulations, 2026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74320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L-1/250/2019/CERC  •  Draft notification dated 31.07.2026  •  Amends the 2020 Principal Regulations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40080" y="3246120"/>
            <a:ext cx="3246120" cy="1417320"/>
          </a:xfrm>
          <a:prstGeom prst="rect">
            <a:avLst>
              <a:gd name="adj" fmla="val 5161"/>
            </a:avLst>
          </a:prstGeom>
          <a:solidFill>
            <a:srgbClr val="0F4098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333756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31.07.26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22960" y="37490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Published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408736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inviting comments/ objections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4114800" y="3246120"/>
            <a:ext cx="3246120" cy="1417320"/>
          </a:xfrm>
          <a:prstGeom prst="rect">
            <a:avLst>
              <a:gd name="adj" fmla="val 5161"/>
            </a:avLst>
          </a:prstGeom>
          <a:solidFill>
            <a:srgbClr val="0F4098"/>
          </a:solidFill>
          <a:ln/>
        </p:spPr>
      </p:sp>
      <p:sp>
        <p:nvSpPr>
          <p:cNvPr id="12" name="Text 10"/>
          <p:cNvSpPr/>
          <p:nvPr/>
        </p:nvSpPr>
        <p:spPr>
          <a:xfrm>
            <a:off x="4297680" y="333756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31.08.26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297680" y="37490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Deadline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297680" y="408736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per original notice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7589520" y="3246120"/>
            <a:ext cx="3246120" cy="1417320"/>
          </a:xfrm>
          <a:prstGeom prst="rect">
            <a:avLst>
              <a:gd name="adj" fmla="val 5161"/>
            </a:avLst>
          </a:prstGeom>
          <a:solidFill>
            <a:srgbClr val="FF8200"/>
          </a:solidFill>
          <a:ln/>
        </p:spPr>
      </p:sp>
      <p:sp>
        <p:nvSpPr>
          <p:cNvPr id="16" name="Text 14"/>
          <p:cNvSpPr/>
          <p:nvPr/>
        </p:nvSpPr>
        <p:spPr>
          <a:xfrm>
            <a:off x="7772400" y="3337560"/>
            <a:ext cx="28803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15.09.26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772400" y="3749040"/>
            <a:ext cx="2880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1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Deadline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772400" y="4087368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i="1" dirty="0">
                <a:solidFill>
                  <a:srgbClr val="FFE7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notice dated 03.09.2026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4846320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AFC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source documents • Public Notice (31.07.2026) • Extension Notice (03.09.2026) • Draft Notification • Explanatory Memorandum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21" name="Shape 1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2" name="Shape 2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3" name="Text 2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comment window is still open — stakeholders (RE developers, ESS/BESS owners, DISCOMs, PSPs) have until 15.09.2026 to weigh in before the text is finalised.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Table 6 — Waiver Slab by Firm Start Date of Connectivity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only to projects meeting all Slide 9 conditions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4937760" cy="54864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1792" y="1371600"/>
            <a:ext cx="479145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Start Date of Connectivity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0" y="1371600"/>
            <a:ext cx="3200400" cy="54864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59552" y="1371600"/>
            <a:ext cx="305409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Period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686800" y="1371600"/>
            <a:ext cx="2953512" cy="548640"/>
          </a:xfrm>
          <a:prstGeom prst="rect">
            <a:avLst/>
          </a:prstGeom>
          <a:solidFill>
            <a:srgbClr val="FF8200"/>
          </a:solidFill>
          <a:ln w="6350">
            <a:solidFill>
              <a:srgbClr val="00318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759952" y="1371600"/>
            <a:ext cx="280720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 of Drawal Schedule (Annexure-III)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920240"/>
            <a:ext cx="493776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1920240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or before 30.06.2025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0" y="1920240"/>
            <a:ext cx="320040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577840" y="1920240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tenure of the Contract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8686800" y="1920240"/>
            <a:ext cx="2953512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778240" y="1920240"/>
            <a:ext cx="2770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48640" y="2450592"/>
            <a:ext cx="4937760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450592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01.07.2025 to 30.06.2026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486400" y="2450592"/>
            <a:ext cx="3200400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577840" y="2450592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tenure of the Contract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8686800" y="2450592"/>
            <a:ext cx="2953512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778240" y="2450592"/>
            <a:ext cx="2770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75%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48640" y="2980944"/>
            <a:ext cx="493776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0080" y="2980944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01.07.2026 to 30.06.2027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5486400" y="2980944"/>
            <a:ext cx="320040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77840" y="2980944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tenure of the Contract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8686800" y="2980944"/>
            <a:ext cx="2953512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778240" y="2980944"/>
            <a:ext cx="2770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548640" y="3511296"/>
            <a:ext cx="4937760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0080" y="3511296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01.07.2027 to 30.06.2028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5486400" y="3511296"/>
            <a:ext cx="3200400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577840" y="3511296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to tenure of the Contract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8686800" y="3511296"/>
            <a:ext cx="2953512" cy="530352"/>
          </a:xfrm>
          <a:prstGeom prst="rect">
            <a:avLst/>
          </a:prstGeom>
          <a:solidFill>
            <a:srgbClr val="EEF3FB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778240" y="3511296"/>
            <a:ext cx="2770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25%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548640" y="4041648"/>
            <a:ext cx="493776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40080" y="4041648"/>
            <a:ext cx="47548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30.06.2028</a:t>
            </a:r>
            <a:endParaRPr lang="en-US" sz="1400" dirty="0"/>
          </a:p>
        </p:txBody>
      </p:sp>
      <p:sp>
        <p:nvSpPr>
          <p:cNvPr id="36" name="Shape 34"/>
          <p:cNvSpPr/>
          <p:nvPr/>
        </p:nvSpPr>
        <p:spPr>
          <a:xfrm>
            <a:off x="5486400" y="4041648"/>
            <a:ext cx="3200400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577840" y="4041648"/>
            <a:ext cx="30175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8686800" y="4041648"/>
            <a:ext cx="2953512" cy="530352"/>
          </a:xfrm>
          <a:prstGeom prst="rect">
            <a:avLst/>
          </a:prstGeom>
          <a:solidFill>
            <a:srgbClr val="DCE9F7"/>
          </a:solidFill>
          <a:ln w="6350">
            <a:solidFill>
              <a:srgbClr val="FFFFFF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778240" y="4041648"/>
            <a:ext cx="27706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0%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548640" y="47548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Important: no extension of contract tenure, and no substitution with another contract, is permitted for the purpose of this slab. Copies of the contract(s) must reach CTUIL and NLDC by 31.01.2027.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42" name="Shape 40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43" name="Shape 41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44" name="Text 42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45" name="Text 43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the standard Table 1 waiver (fixed 25 years regardless of contract length), Table 6's waiver period is capped at the contract's own tenure — a shorter PPA means a shorter waiver window.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6 — Transmission Deviation for Intra-State GNARE/T-GNARE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provisos to Regulation 12(1)(b) &amp; (c)  •  Flagged by Grid-India (meeting 29.05.2026)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536192"/>
            <a:ext cx="51206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intra-State entity can hold GNARE/T-GNARE (RE-specific access) and is only entitled to draw the identified RE power under it. But Regional Power Committees were including the full GNARE/T-GNARE quantum in a State's transmission deviation calculation — without netting off what was actually scheduled from identified sources.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943600" y="1234440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0" y="1536192"/>
            <a:ext cx="557784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State's transmission deviation is now: net metered drawal minus [GNA + T-GNA for all intra-State drawee DICs] minus [scheduled drawal under GNARE/T-GNARE from identified sources by the intra-State entity holding it]. This mirrors the treatment already applied to regional entities under Reg. 12(1)(d).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703320"/>
            <a:ext cx="11091672" cy="1280160"/>
          </a:xfrm>
          <a:prstGeom prst="rect">
            <a:avLst>
              <a:gd name="adj" fmla="val 4286"/>
            </a:avLst>
          </a:prstGeom>
          <a:solidFill>
            <a:srgbClr val="DCE9F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384048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WORKED EXAMPLE (from EM)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4133088"/>
            <a:ext cx="10607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State A has 5000 MW GNA; intra-State entity B has 500 MW GNARE and schedules 300 MW from identified RE sources in a block. Total State drawal in that block = 5450 MW. Transmission deviation = 5450 − (5000 + 300) = 150 MW.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closes a real double-counting gap — States with intra-State GNARE/T-GNARE holders should expect their transmission deviation charges to change (typically reduce) once this takes effect.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7 — Dual Connectivity (STU + CTU) Accounting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proviso to Regulation 12(1)(b)  •  Tied to the draft GNA (Fourth Amendment) Regulations, 2026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11064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new-age drawee entities — data centres, green hydrogen/ammonia plants, smelters — increasingly want dual connectivity: to both the inter-State (ISTS/CTU) and intra-State (STU) networks, for round-the-clock, economical supply. The draft GNA Fourth Amendment proposes to allow this (as GNA, not GNARE), subject to Nodal Agency technical clearance.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5394960" cy="2468880"/>
          </a:xfrm>
          <a:prstGeom prst="rect">
            <a:avLst>
              <a:gd name="adj" fmla="val 2963"/>
            </a:avLst>
          </a:prstGeom>
          <a:solidFill>
            <a:srgbClr val="0F4098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6517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DRAWAL STATE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2971800"/>
            <a:ext cx="4937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lower of actual or scheduled drawal by the entity through its STU feeders is ADDED to the State's net drawal for that block — unless the interface meter itself shows drawal by the State, in which case this quantum is treated as zero.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172200" y="2514600"/>
            <a:ext cx="5468112" cy="2468880"/>
          </a:xfrm>
          <a:prstGeom prst="rect">
            <a:avLst>
              <a:gd name="adj" fmla="val 2963"/>
            </a:avLst>
          </a:prstGeom>
          <a:solidFill>
            <a:srgbClr val="FF8200"/>
          </a:solidFill>
          <a:ln/>
        </p:spPr>
      </p:sp>
      <p:sp>
        <p:nvSpPr>
          <p:cNvPr id="9" name="Text 7"/>
          <p:cNvSpPr/>
          <p:nvPr/>
        </p:nvSpPr>
        <p:spPr>
          <a:xfrm>
            <a:off x="6400800" y="26517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INJECTION STATE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400800" y="2971800"/>
            <a:ext cx="49377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quantum is SUBTRACTED from the State's net injection — unless the interface meter shows injection by the State, in which case it is treated as zero. This prevents the entity's STU-routed drawal from being double-counted as State injection.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provision is conditional — it only takes practical effect once dual connectivity is actually permitted under the final GNA Fourth Amendment; treat it as a placeholder pending that companion regulation.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 Amendments in This Draft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Housekeeping and enabling provisions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34416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Regulation 29 — Suo Moto Powers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9808" y="1737360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Commission may from time to time issue suo moto orders and practice directions on implementation of these Regulations and incidental matters.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770632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880360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Regulation 23(5) — Revised Procedures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273552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Implementing Agency (NLDC) must publish revised detailed procedures within 60 days of notification, after stakeholder consultation; the Commission may direct modifications.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306824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4416552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Annexure-III — GNARE/T-GNARE Definitions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49808" y="4809744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definitions are realigned to simply track the GNA Regulations' definitions; the redundant second provisos under Clause 1(b)(ii) and 2(b)(ii) are deleted as superseded by GNA Regs 20.4–20.6 / 26.4–26.6.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45352" y="1234440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134416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Regulation 2 — New Definition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6520" y="1737360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sub-clause (v-i): “Renewable Energy Implementing Agency” or “REIA” takes the same meaning as under the GNA Regulations.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45352" y="2770632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7" name="Text 15"/>
          <p:cNvSpPr/>
          <p:nvPr/>
        </p:nvSpPr>
        <p:spPr>
          <a:xfrm>
            <a:off x="6446520" y="2880360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Regulation 13(2)(f) — Consequential Wording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3273552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Cross-references for Green Hydrogen/Ammonia plant drawee DICs updated to include the new Table 6 route alongside the existing Tables 2–4 and Table 1/Reg. 13(2)(h).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45352" y="4306824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416552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Regulation 12(1)(d) — Renumbering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46520" y="4809744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“(iii)” replaced with “(iv)”, reflecting Offshore Wind's addition as a fourth eligible source under the 4th Amendment; its now-redundant proviso is deleted.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4" name="Shape 22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Regulation 23(5) 60-day procedure deadline is the one to calendar — several of today's substantive changes (BESS cycle-tagging, PSP contract-tagging) only become operable once NLDC's procedures are out.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 Consultation — How to Comment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Notice dated 31.07.2026, extended by notice dated 03.09.2026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371600"/>
            <a:ext cx="11091672" cy="1005840"/>
          </a:xfrm>
          <a:prstGeom prst="rect">
            <a:avLst>
              <a:gd name="adj" fmla="val 7273"/>
            </a:avLst>
          </a:prstGeom>
          <a:solidFill>
            <a:srgbClr val="FF8200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481328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DATE FOR COMMENTS/ SUGGESTIONS/ OBJECTIONS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77240" y="1810512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15.09.2026  (extended from 31.08.2026)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548640" y="265176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(all stakeholders)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0" y="2651760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secy@cercind.gov.in  and  shilpa@cercind.gov.in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3182112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users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0" y="3182112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via the e-Regulation link on the SAUDAMINI e-filing Portal home page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48640" y="3712464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e-Court Helpdesk (SAUDAMINI queries)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0" y="3712464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011-20904365, Extension 260, or 7042604928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4242816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by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572000" y="4242816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Harpreet Singh Pruthi, Secretary, CERC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48640" y="4773168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No.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0" y="4773168"/>
            <a:ext cx="7040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L-1/250/2019/CERC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8" name="Shape 16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9" name="Shape 17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0" name="Text 18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Comments received after 15.09.2026 may not be considered while finalising these regulations — per the original notice's own Clause 3, timing is not a formality here.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Should Consider Responding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practical reader's guide to this draft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34416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REGS/RHGS developers (solar &amp; wind)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9808" y="1737360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Especially those with co-located storage — check Connectivity classification for the 25-year BESS tenure route (Change 1).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770632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880360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BESS / storage developers &amp; operators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273552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Changes 1 and 2 — tenure and multi-cycle charging treatment directly affect project economics.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4306824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4416552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Hydro Pumped Storage Plant (PSP) developers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49808" y="4809744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Changes 3 and 4 (G-DAM eligibility, contract-wise 51% tagging) are squarely aimed at PSP structuring issues.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245352" y="1234440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1344168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 developers delayed by transmission readiness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6520" y="1737360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5 / Table 6 offers a narrow, time-bound relief route — check the 31.12.2026 contract and firm-start-date cut-offs now.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45352" y="2770632"/>
            <a:ext cx="5394960" cy="1389888"/>
          </a:xfrm>
          <a:prstGeom prst="rect">
            <a:avLst>
              <a:gd name="adj" fmla="val 3947"/>
            </a:avLst>
          </a:prstGeom>
          <a:solidFill>
            <a:srgbClr val="DCE9F7"/>
          </a:solidFill>
          <a:ln/>
        </p:spPr>
      </p:sp>
      <p:sp>
        <p:nvSpPr>
          <p:cNvPr id="17" name="Text 15"/>
          <p:cNvSpPr/>
          <p:nvPr/>
        </p:nvSpPr>
        <p:spPr>
          <a:xfrm>
            <a:off x="6446520" y="2880360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DISCOMs / drawee entities / States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3273552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6 (transmission deviation netting) affects billed deviation charges where intra-State GNARE/T-GNARE is in use.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6245352" y="4306824"/>
            <a:ext cx="5394960" cy="1389888"/>
          </a:xfrm>
          <a:prstGeom prst="rect">
            <a:avLst>
              <a:gd name="adj" fmla="val 3947"/>
            </a:avLst>
          </a:prstGeom>
          <a:solidFill>
            <a:srgbClr val="EEF3FB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416552"/>
            <a:ext cx="49926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C&amp;I / data-centre / green-hydrogen loads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46520" y="4809744"/>
            <a:ext cx="4992624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 7 is directly relevant if dual STU+CTU connectivity is being planned or already pursued under the GNA route.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4" name="Shape 22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more than one of these categories applies to your organisation, prioritise flagging conflicts between provisions (e.g. a PSP that is also transmission-delayed) — the draft treats each issue separately.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0B3E9C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28016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50" kern="0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Still open for comment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draft, not yet law — the final text may change before notification in the Gazette.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743200" cy="0"/>
          </a:xfrm>
          <a:prstGeom prst="line">
            <a:avLst/>
          </a:prstGeom>
          <a:noFill/>
          <a:ln w="25400">
            <a:solidFill>
              <a:srgbClr val="FF82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3108960"/>
            <a:ext cx="105156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note: this flipbook is a navigation and reference compilation of the draft CERC notification and its Explanatory Memorandum. It is not a substitute for the Gazette or a legal opinion. For submissions to CERC, verify every clause reference against the operative draft text and consider seeking a formal legal/regulatory review before filing comments.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8" name="Shape 6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9" name="Shape 7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Companion deliverables in this kit: a one-page DOCX summary, a mindmap SVG quick-reference card, done-for-you draft comments, and a DIY comment-drafting template — use them together.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 a Glance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Fifth Amendment — core facts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34440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5" name="Text 3"/>
          <p:cNvSpPr/>
          <p:nvPr/>
        </p:nvSpPr>
        <p:spPr>
          <a:xfrm>
            <a:off x="749808" y="1325880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IT AMENDS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9808" y="1636776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CERC (Sharing of ISTS Charges and Losses) Regulations, 2020 — notified 4.5.2020, effective 1.11.2020, already amended four times (2023 ×3, 2025).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2715768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8" name="Text 6"/>
          <p:cNvSpPr/>
          <p:nvPr/>
        </p:nvSpPr>
        <p:spPr>
          <a:xfrm>
            <a:off x="749808" y="2807208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 BASIS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118104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Section 178 of the Electricity Act, 2003 read with the Electricity (Procedure for Previous Publication) Rules, 2005.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197096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11" name="Text 9"/>
          <p:cNvSpPr/>
          <p:nvPr/>
        </p:nvSpPr>
        <p:spPr>
          <a:xfrm>
            <a:off x="749808" y="4288536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749808" y="4599432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feedback after the 4th Amendment, plus MoP OM dated 16.04.2026 extending the ISTS charge waiver for transmission-delayed RE projects.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245352" y="1234440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14" name="Text 12"/>
          <p:cNvSpPr/>
          <p:nvPr/>
        </p:nvSpPr>
        <p:spPr>
          <a:xfrm>
            <a:off x="6446520" y="1325880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OF CHANGES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446520" y="1636776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substantive amendments — spanning Regulations 2, 12, 13, 23, Annexure-III, and a new Regulation 29.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245352" y="2715768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17" name="Text 15"/>
          <p:cNvSpPr/>
          <p:nvPr/>
        </p:nvSpPr>
        <p:spPr>
          <a:xfrm>
            <a:off x="6446520" y="2807208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IS AFFECTED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446520" y="3118104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REGS/RHGS developers, co-located and standalone BESS, Hydro PSPs, DISCOMs/drawee entities, intra-State entities with GNARE/T-GNARE, NLDC/Grid-India, CTUIL.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245352" y="4197096"/>
            <a:ext cx="5394960" cy="1335024"/>
          </a:xfrm>
          <a:prstGeom prst="rect">
            <a:avLst>
              <a:gd name="adj" fmla="val 4110"/>
            </a:avLst>
          </a:prstGeom>
          <a:solidFill>
            <a:srgbClr val="DCE9F7"/>
          </a:solidFill>
          <a:ln/>
        </p:spPr>
      </p:sp>
      <p:sp>
        <p:nvSpPr>
          <p:cNvPr id="20" name="Text 18"/>
          <p:cNvSpPr/>
          <p:nvPr/>
        </p:nvSpPr>
        <p:spPr>
          <a:xfrm>
            <a:off x="6446520" y="4288536"/>
            <a:ext cx="499262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50" kern="0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COMMENT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46520" y="4599432"/>
            <a:ext cx="499262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secy@cercind.gov.in and shilpa@cercind.gov.in, or upload via the SAUDAMINI e-filing Portal, by 15.09.2026 (extended).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3" name="Shape 21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4" name="Shape 22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5" name="Text 23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technical amendment with real money attached — it changes waiver eligibility and tenure for BESS, PSPs and delayed RE projects, not just definitions.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Regulatory Timeline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Regulations to the Fifth Amendment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85800" y="1874520"/>
            <a:ext cx="10789920" cy="0"/>
          </a:xfrm>
          <a:prstGeom prst="line">
            <a:avLst/>
          </a:prstGeom>
          <a:noFill/>
          <a:ln w="38100">
            <a:solidFill>
              <a:srgbClr val="3A5FA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10642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01.07.2020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2860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Principal Regulations notified (Gazette No. 243)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02666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4884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2023 (×3)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214884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1st, 2nd, 3rd Amendments notified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503834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6052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02.07.2025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16052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4th Amendment notified; errata 06.08.2025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14146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6364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31.07.2026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26364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5th Amendment published for comment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915314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7532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31.08.2026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827532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comment deadline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10890504" y="1792224"/>
            <a:ext cx="164592" cy="164592"/>
          </a:xfrm>
          <a:prstGeom prst="ellipse">
            <a:avLst/>
          </a:prstGeom>
          <a:solidFill>
            <a:srgbClr val="FF8200"/>
          </a:solidFill>
          <a:ln w="19050">
            <a:solidFill>
              <a:srgbClr val="FFFF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12680" y="1307592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15.09.2026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10012680" y="205740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EXTENDED deadline (notice 03.09.2026)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24" name="Shape 22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5" name="Shape 23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comment deadline moved once already (31.08 → 15.09.2026) — always confirm the current date before finalising a submission; don't rely on the original notice alone.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Amendment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Seven issues raised by stakeholders post-4th Amendment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94360" y="1280160"/>
            <a:ext cx="384048" cy="384048"/>
          </a:xfrm>
          <a:prstGeom prst="ellipse">
            <a:avLst/>
          </a:prstGeom>
          <a:solidFill>
            <a:srgbClr val="00318B"/>
          </a:solidFill>
          <a:ln/>
        </p:spPr>
      </p:sp>
      <p:sp>
        <p:nvSpPr>
          <p:cNvPr id="5" name="Text 3"/>
          <p:cNvSpPr/>
          <p:nvPr/>
        </p:nvSpPr>
        <p:spPr>
          <a:xfrm>
            <a:off x="594360" y="12801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8" dirty="0"/>
          </a:p>
        </p:txBody>
      </p:sp>
      <p:sp>
        <p:nvSpPr>
          <p:cNvPr id="6" name="Text 4"/>
          <p:cNvSpPr/>
          <p:nvPr/>
        </p:nvSpPr>
        <p:spPr>
          <a:xfrm>
            <a:off x="1143000" y="125272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Tenure of ISTS waiver for BESS that is an integral (single-entity) part of a REGS/RHGS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594360" y="1901952"/>
            <a:ext cx="384048" cy="384048"/>
          </a:xfrm>
          <a:prstGeom prst="ellipse">
            <a:avLst/>
          </a:prstGeom>
          <a:solidFill>
            <a:srgbClr val="2E5AA8"/>
          </a:solidFill>
          <a:ln/>
        </p:spPr>
      </p:sp>
      <p:sp>
        <p:nvSpPr>
          <p:cNvPr id="8" name="Text 6"/>
          <p:cNvSpPr/>
          <p:nvPr/>
        </p:nvSpPr>
        <p:spPr>
          <a:xfrm>
            <a:off x="594360" y="19019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8" dirty="0"/>
          </a:p>
        </p:txBody>
      </p:sp>
      <p:sp>
        <p:nvSpPr>
          <p:cNvPr id="9" name="Text 7"/>
          <p:cNvSpPr/>
          <p:nvPr/>
        </p:nvSpPr>
        <p:spPr>
          <a:xfrm>
            <a:off x="1143000" y="187452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treatment for co-located BESS charged across multiple daily cycles (solar + grid)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94360" y="2523744"/>
            <a:ext cx="384048" cy="384048"/>
          </a:xfrm>
          <a:prstGeom prst="ellipse">
            <a:avLst/>
          </a:prstGeom>
          <a:solidFill>
            <a:srgbClr val="00318B"/>
          </a:solidFill>
          <a:ln/>
        </p:spPr>
      </p:sp>
      <p:sp>
        <p:nvSpPr>
          <p:cNvPr id="11" name="Text 9"/>
          <p:cNvSpPr/>
          <p:nvPr/>
        </p:nvSpPr>
        <p:spPr>
          <a:xfrm>
            <a:off x="594360" y="25237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8" dirty="0"/>
          </a:p>
        </p:txBody>
      </p:sp>
      <p:sp>
        <p:nvSpPr>
          <p:cNvPr id="12" name="Text 10"/>
          <p:cNvSpPr/>
          <p:nvPr/>
        </p:nvSpPr>
        <p:spPr>
          <a:xfrm>
            <a:off x="1143000" y="2496312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Green Day-Ahead Market (G-DAM) purchases count toward the 51% RE-charging test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594360" y="3145536"/>
            <a:ext cx="384048" cy="384048"/>
          </a:xfrm>
          <a:prstGeom prst="ellipse">
            <a:avLst/>
          </a:prstGeom>
          <a:solidFill>
            <a:srgbClr val="2E5AA8"/>
          </a:solidFill>
          <a:ln/>
        </p:spPr>
      </p:sp>
      <p:sp>
        <p:nvSpPr>
          <p:cNvPr id="14" name="Text 12"/>
          <p:cNvSpPr/>
          <p:nvPr/>
        </p:nvSpPr>
        <p:spPr>
          <a:xfrm>
            <a:off x="594360" y="314553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8" dirty="0"/>
          </a:p>
        </p:txBody>
      </p:sp>
      <p:sp>
        <p:nvSpPr>
          <p:cNvPr id="15" name="Text 13"/>
          <p:cNvSpPr/>
          <p:nvPr/>
        </p:nvSpPr>
        <p:spPr>
          <a:xfrm>
            <a:off x="1143000" y="3118104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Whether the 51% RE-charging test for ESS can be assessed contract-wise (large PSPs)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594360" y="3767328"/>
            <a:ext cx="384048" cy="384048"/>
          </a:xfrm>
          <a:prstGeom prst="ellipse">
            <a:avLst/>
          </a:prstGeom>
          <a:solidFill>
            <a:srgbClr val="00318B"/>
          </a:solidFill>
          <a:ln/>
        </p:spPr>
      </p:sp>
      <p:sp>
        <p:nvSpPr>
          <p:cNvPr id="17" name="Text 15"/>
          <p:cNvSpPr/>
          <p:nvPr/>
        </p:nvSpPr>
        <p:spPr>
          <a:xfrm>
            <a:off x="594360" y="37673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8" dirty="0"/>
          </a:p>
        </p:txBody>
      </p:sp>
      <p:sp>
        <p:nvSpPr>
          <p:cNvPr id="18" name="Text 16"/>
          <p:cNvSpPr/>
          <p:nvPr/>
        </p:nvSpPr>
        <p:spPr>
          <a:xfrm>
            <a:off x="1143000" y="3739896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Waiver relief for RE/RHGS projects delayed by non-readiness of transmission infrastructure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594360" y="4389120"/>
            <a:ext cx="384048" cy="384048"/>
          </a:xfrm>
          <a:prstGeom prst="ellipse">
            <a:avLst/>
          </a:prstGeom>
          <a:solidFill>
            <a:srgbClr val="2E5AA8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43891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8" dirty="0"/>
          </a:p>
        </p:txBody>
      </p:sp>
      <p:sp>
        <p:nvSpPr>
          <p:cNvPr id="21" name="Text 19"/>
          <p:cNvSpPr/>
          <p:nvPr/>
        </p:nvSpPr>
        <p:spPr>
          <a:xfrm>
            <a:off x="1143000" y="4361688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computation of Transmission Deviation where an intra-State entity holds GNARE/T-GNARE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594360" y="5010912"/>
            <a:ext cx="384048" cy="384048"/>
          </a:xfrm>
          <a:prstGeom prst="ellipse">
            <a:avLst/>
          </a:prstGeom>
          <a:solidFill>
            <a:srgbClr val="00318B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50109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8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8" dirty="0"/>
          </a:p>
        </p:txBody>
      </p:sp>
      <p:sp>
        <p:nvSpPr>
          <p:cNvPr id="24" name="Text 22"/>
          <p:cNvSpPr/>
          <p:nvPr/>
        </p:nvSpPr>
        <p:spPr>
          <a:xfrm>
            <a:off x="1143000" y="4983480"/>
            <a:ext cx="10424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Accounting treatment where a drawee entity has dual STU + CTU network connectivity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26" name="Shape 24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7" name="Shape 25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8" name="Text 26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of the seven issues came directly from named stakeholders (MNRE, IESA, Tata Power, Grid-India) — this is a responsive amendment, not a routine housekeeping update.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1 — BESS Waiver Tenure Extended to 25 Years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Amendment to Regulation 13(2)(a)  •  Addressing MNRE OM &amp; IESA representation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ISSUE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536192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Solar/wind REGS get a 25-year ISTS waiver. A co-located BESS component today gets only 12 years — creating a “financial cliff” at year 13 for FDRE/RTC projects designed to run 25-year PPAs.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943600" y="1234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0" y="1536192"/>
            <a:ext cx="5577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Connectivity was obtained specifying “REGS with storage” as a single entity, and scheduling is done as a single entity, the BESS's energy — including from the BESS itself — gets the full 25-year waiver measured from the REGS's COD (not the BESS's own COD).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063240"/>
            <a:ext cx="11091672" cy="1417320"/>
          </a:xfrm>
          <a:prstGeom prst="rect">
            <a:avLst>
              <a:gd name="adj" fmla="val 3871"/>
            </a:avLst>
          </a:prstGeom>
          <a:solidFill>
            <a:srgbClr val="DCE9F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32004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LIMIT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349300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25-year alignment applies only where Connectivity/GNA already identifies the project as “REGS with storage” (single-entity scheduling). A standalone BESS, or one added later without that classification, still falls under the 12-year Battery ESS table (Table 2).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4709160"/>
            <a:ext cx="11091672" cy="868680"/>
          </a:xfrm>
          <a:prstGeom prst="rect">
            <a:avLst>
              <a:gd name="adj" fmla="val 6316"/>
            </a:avLst>
          </a:prstGeom>
          <a:solidFill>
            <a:srgbClr val="FFF1DE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4828032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 NOTE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77240" y="507492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Explanatory Memorandum flags that BESS design life (≈12 yrs) may be shorter than the REGS's 25-year waiver window — replacement/upgradation of the BESS per PPA terms is expected, not separately mandated by this amendment.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15" name="Shape 13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6" name="Shape 14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Projects should check whether their Connectivity/GNA paperwork actually classifies the storage as part of a single REGS entity — that classification, not intent, decides which table applies.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2 — BESS Charging Across Multiple Daily Cycles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proviso to Regulation 13(2)(b)(ii)  •  Addressing Tata Power &amp; IESA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280160"/>
            <a:ext cx="5394960" cy="3566160"/>
          </a:xfrm>
          <a:prstGeom prst="rect">
            <a:avLst>
              <a:gd name="adj" fmla="val 2051"/>
            </a:avLst>
          </a:prstGeom>
          <a:solidFill>
            <a:srgbClr val="0F4098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141732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1783080"/>
            <a:ext cx="493776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BESS co-located with solar can only charge from that REGS during daylight (Cycle 1). For an evening/second cycle, it must draw from a different RE source (e.g. wind) via ISTS — today's rule requires 100% charging from the co-located REGS for the 100% waiver slab (Table 2, S.No.1), with only a 10% contingency margin from the grid.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280160"/>
            <a:ext cx="5468112" cy="3566160"/>
          </a:xfrm>
          <a:prstGeom prst="rect">
            <a:avLst>
              <a:gd name="adj" fmla="val 2051"/>
            </a:avLst>
          </a:prstGeom>
          <a:solidFill>
            <a:srgbClr val="FF8200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0" y="1417320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0" y="1783080"/>
            <a:ext cx="4937760" cy="2880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new proviso lets a single BESS be assessed cycle-by-cycle: a charging cycle sourced from the co-located REGS is covered under Table 2 S.No.1 (100% waiver slab); a separate cycle sourced from elsewhere (e.g. ISTS/wind) is covered under Table 2 S.No.2 (graded waiver by COD). NLDC must issue a detailed data/accounting procedure under Regulation 24(5) to implement this.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1" name="Shape 9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2" name="Shape 10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facilitative accounting change, not yet operational — it only takes effect once NLDC publishes the cycle-tagging procedure; expect an implementation gap after notification.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3 — Green Day-Ahead Market Counts Toward the 51% Test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proviso to Regulation 13(2)(c)  •  Addressing Tata Power (esp. large PSPs)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881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536192"/>
            <a:ext cx="10881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ESS (BESS or Hydro PSP) is eligible for the ISTS waiver only if at least 51% of its annual charging/pumping electricity comes from wind- or solar-based REGS/RHGS. The Regulations didn't say whether power bought through the Green Day-Ahead Market (G-DAM) — a collective, pooled product — could count.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48640" y="2560320"/>
            <a:ext cx="11091672" cy="1691640"/>
          </a:xfrm>
          <a:prstGeom prst="rect">
            <a:avLst>
              <a:gd name="adj" fmla="val 3243"/>
            </a:avLst>
          </a:prstGeom>
          <a:solidFill>
            <a:srgbClr val="DCE9F7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679192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77240" y="2971800"/>
            <a:ext cx="10607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G-DAM purchases now count toward the 51% requirement, provided the ESS produces a certificate from the concerned Power Exchange showing the RE source-wise (wind/solar/other) breakup of energy transacted — the same certification model exchanges already issue for RPO compliance, based on the proportion of wind/solar bids cleared in that market segment.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48640" y="4434840"/>
            <a:ext cx="11091672" cy="1143000"/>
          </a:xfrm>
          <a:prstGeom prst="rect">
            <a:avLst>
              <a:gd name="adj" fmla="val 4800"/>
            </a:avLst>
          </a:prstGeom>
          <a:solidFill>
            <a:srgbClr val="FFF1DE"/>
          </a:solidFill>
          <a:ln/>
        </p:spPr>
      </p:sp>
      <p:sp>
        <p:nvSpPr>
          <p:cNvPr id="10" name="Text 8"/>
          <p:cNvSpPr/>
          <p:nvPr/>
        </p:nvSpPr>
        <p:spPr>
          <a:xfrm>
            <a:off x="777240" y="4572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THIS HELPS MOST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77240" y="484632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Pumped Storage Plants (typically 1000+ MW) that cannot tie up matching dedicated RE capacity on the same timeline — G-DAM gives them a market-based route to meet 51% without a bespoke RE PPA.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13" name="Shape 11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4" name="Shape 12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5" name="Text 13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certificate is the whole mechanism — an ESS relying on G-DAM should confirm with its Power Exchange now that it can produce a source-wise breakup certificate before assuming this waiver route is available.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318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4 — Contract-Wise 51% Assessment for Hydro PSPs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provisos to Regulation 13(2)(c)  •  Addressing Tata Power; Grid-India input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5120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536192"/>
            <a:ext cx="51206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PSPs sell capacity to multiple beneficiaries under different contracts (Peak FDRE, RE-RTC, Assured Peak, etc.). Today the 51% RE-charging test applies at the whole-project level — if even one beneficiary's contract doesn't meet 51%, the entire PSP loses the waiver, penalising every other beneficiary too.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943600" y="1234440"/>
            <a:ext cx="5577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82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943600" y="1536192"/>
            <a:ext cx="5577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 PSP fails the 51% test at the project level, eligibility can instead be assessed contract-by-contract, through tagging/referencing each contract's drawal schedule against its despatch schedule, verified by NLDC. Only the qualifying contracts get the waiver; others don't.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520440"/>
            <a:ext cx="11091672" cy="1463040"/>
          </a:xfrm>
          <a:prstGeom prst="rect">
            <a:avLst>
              <a:gd name="adj" fmla="val 3750"/>
            </a:avLst>
          </a:prstGeom>
          <a:solidFill>
            <a:srgbClr val="DCE9F7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36576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LIMIT — HYDRO PSP ONLY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777240" y="397764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contract-wise route is expressly limited to Hydro PSPs, in view of their common-reservoir, station-level operating characteristics. It is not extended to BESS — the EM cites the complexity of tagging many smaller BESS contracts as the reason.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DCE9F7"/>
          </a:solidFill>
          <a:ln/>
        </p:spPr>
      </p:sp>
      <p:sp>
        <p:nvSpPr>
          <p:cNvPr id="12" name="Shape 10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13" name="Shape 11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PSP beneficiaries relying on this route should expect a new operational duty: tagging their specific contract's drawal/despatch schedule so NLDC can verify it independently of the other beneficiaries' contracts.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318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0515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Change 5 — Waiver Relief for Transmission-Delayed Projects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sub-clauses (h-i) &amp; (h-ii) to Regulation 13(2)  •  Implements MoP OM dated 16.04.2026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DCE9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Today, a REGS/RHGS's waiver slab is fixed by its firm start date of Connectivity — if the transmission system isn't ready and COD slips years beyond that date, the project can fall to a NIL waiver even though the delay wasn't its fault.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201168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new provision preserves the waiver slab tied to the firm start date of Connectivity, provided the project achieves COD within 2 months of its GNA becoming effective — subject to conditions: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94360" y="2606040"/>
            <a:ext cx="347472" cy="347472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260604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2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12" dirty="0"/>
          </a:p>
        </p:txBody>
      </p:sp>
      <p:sp>
        <p:nvSpPr>
          <p:cNvPr id="8" name="Text 6"/>
          <p:cNvSpPr/>
          <p:nvPr/>
        </p:nvSpPr>
        <p:spPr>
          <a:xfrm>
            <a:off x="1097280" y="2578608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PPA (or any Contracts-Act contract, generator-to-drawee, min. 7-year tenure) signed on or before 31.12.2026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94360" y="3172968"/>
            <a:ext cx="347472" cy="347472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" y="31729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2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12" dirty="0"/>
          </a:p>
        </p:txBody>
      </p:sp>
      <p:sp>
        <p:nvSpPr>
          <p:cNvPr id="11" name="Text 9"/>
          <p:cNvSpPr/>
          <p:nvPr/>
        </p:nvSpPr>
        <p:spPr>
          <a:xfrm>
            <a:off x="1097280" y="3145536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start date of Connectivity falls on or before 30.06.2028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94360" y="3739896"/>
            <a:ext cx="347472" cy="347472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37398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2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12" dirty="0"/>
          </a:p>
        </p:txBody>
      </p:sp>
      <p:sp>
        <p:nvSpPr>
          <p:cNvPr id="14" name="Text 12"/>
          <p:cNvSpPr/>
          <p:nvPr/>
        </p:nvSpPr>
        <p:spPr>
          <a:xfrm>
            <a:off x="1097280" y="3712464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 achieved within 2 months of the date the GNA becomes effective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94360" y="4306824"/>
            <a:ext cx="347472" cy="347472"/>
          </a:xfrm>
          <a:prstGeom prst="ellipse">
            <a:avLst/>
          </a:prstGeom>
          <a:solidFill>
            <a:srgbClr val="FF8200"/>
          </a:solidFill>
          <a:ln/>
        </p:spPr>
      </p:sp>
      <p:sp>
        <p:nvSpPr>
          <p:cNvPr id="16" name="Text 14"/>
          <p:cNvSpPr/>
          <p:nvPr/>
        </p:nvSpPr>
        <p:spPr>
          <a:xfrm>
            <a:off x="594360" y="430682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12" b="1" dirty="0">
                <a:solidFill>
                  <a:srgbClr val="0031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12" dirty="0"/>
          </a:p>
        </p:txBody>
      </p:sp>
      <p:sp>
        <p:nvSpPr>
          <p:cNvPr id="17" name="Text 15"/>
          <p:cNvSpPr/>
          <p:nvPr/>
        </p:nvSpPr>
        <p:spPr>
          <a:xfrm>
            <a:off x="1097280" y="4279392"/>
            <a:ext cx="10515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qualifies under both the existing Table 1 and this new Table 6, the project must choose one route within 15 days of COD — and that choice is binding, non-reversible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548640" y="5806440"/>
            <a:ext cx="11091672" cy="621792"/>
          </a:xfrm>
          <a:prstGeom prst="rect">
            <a:avLst>
              <a:gd name="adj" fmla="val 8824"/>
            </a:avLst>
          </a:prstGeom>
          <a:solidFill>
            <a:srgbClr val="0B3576"/>
          </a:solidFill>
          <a:ln/>
        </p:spPr>
      </p:sp>
      <p:sp>
        <p:nvSpPr>
          <p:cNvPr id="19" name="Shape 17"/>
          <p:cNvSpPr/>
          <p:nvPr/>
        </p:nvSpPr>
        <p:spPr>
          <a:xfrm>
            <a:off x="548640" y="5806440"/>
            <a:ext cx="1737360" cy="621792"/>
          </a:xfrm>
          <a:prstGeom prst="rect">
            <a:avLst>
              <a:gd name="adj" fmla="val 8824"/>
            </a:avLst>
          </a:prstGeom>
          <a:solidFill>
            <a:srgbClr val="FF8200"/>
          </a:solidFill>
          <a:ln/>
        </p:spPr>
      </p:sp>
      <p:sp>
        <p:nvSpPr>
          <p:cNvPr id="20" name="Shape 18"/>
          <p:cNvSpPr/>
          <p:nvPr/>
        </p:nvSpPr>
        <p:spPr>
          <a:xfrm>
            <a:off x="1371600" y="5806440"/>
            <a:ext cx="914400" cy="621792"/>
          </a:xfrm>
          <a:prstGeom prst="rect">
            <a:avLst/>
          </a:prstGeom>
          <a:solidFill>
            <a:srgbClr val="FF8200"/>
          </a:solidFill>
          <a:ln/>
        </p:spPr>
      </p:sp>
      <p:sp>
        <p:nvSpPr>
          <p:cNvPr id="21" name="Text 19"/>
          <p:cNvSpPr/>
          <p:nvPr/>
        </p:nvSpPr>
        <p:spPr>
          <a:xfrm>
            <a:off x="548640" y="5806440"/>
            <a:ext cx="17373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</a:t>
            </a:r>
            <a:endParaRPr lang="en-US" sz="1300" dirty="0"/>
          </a:p>
          <a:p>
            <a:pPr algn="ctr" indent="0" marL="0">
              <a:lnSpc>
                <a:spcPct val="10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MATTERS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2514600" y="5843016"/>
            <a:ext cx="89428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31.12.2026 contract deadline and the 2-month COD-from-GNA-effectiveness window are hard cut-offs — projects wanting this route need their contracts and COD timelines confirmed well before those dates.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7200" y="6537960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CERC (Sharing of Inter-State Transmission Charges &amp; Losses) (Fifth Amendment) Regulations, 2026 — Draft for Public Comment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085832" y="6537960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FB3D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2026-09-05T16:03:01Z</dcterms:created>
  <dcterms:modified xsi:type="dcterms:W3CDTF">2026-09-05T16:03:01Z</dcterms:modified>
</cp:coreProperties>
</file>