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3291840"/>
            <a:ext cx="5943600" cy="5943600"/>
          </a:xfrm>
          <a:prstGeom prst="ellipse">
            <a:avLst/>
          </a:prstGeom>
          <a:solidFill>
            <a:srgbClr val="0B3E9C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4206240"/>
            <a:ext cx="4114800" cy="4114800"/>
          </a:xfrm>
          <a:prstGeom prst="ellipse">
            <a:avLst/>
          </a:prstGeom>
          <a:solidFill>
            <a:srgbClr val="10469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943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50" kern="0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REGULATION FOR PUBLIC COMMENT  •  CENTRAL ELECTRICITY AUTHORITY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1051560"/>
            <a:ext cx="97840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CEA (Technical Standards for Construction of Electric Plants and Electric Lines) 2nd Amendment Regulations, 2026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grid-forming inverters and co-located energy storage for renewable energy plants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3383280"/>
            <a:ext cx="3246120" cy="1417320"/>
          </a:xfrm>
          <a:prstGeom prst="rect">
            <a:avLst>
              <a:gd name="adj" fmla="val 5161"/>
            </a:avLst>
          </a:prstGeom>
          <a:solidFill>
            <a:srgbClr val="0F4098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3474720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23 Dec 2022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822960" y="388620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Regulations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4224528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AFC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Technical Standards notified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114800" y="3383280"/>
            <a:ext cx="3246120" cy="1417320"/>
          </a:xfrm>
          <a:prstGeom prst="rect">
            <a:avLst>
              <a:gd name="adj" fmla="val 5161"/>
            </a:avLst>
          </a:prstGeom>
          <a:solidFill>
            <a:srgbClr val="0F4098"/>
          </a:solidFill>
          <a:ln/>
        </p:spPr>
      </p:sp>
      <p:sp>
        <p:nvSpPr>
          <p:cNvPr id="12" name="Text 10"/>
          <p:cNvSpPr/>
          <p:nvPr/>
        </p:nvSpPr>
        <p:spPr>
          <a:xfrm>
            <a:off x="4297680" y="3474720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 Sep 2026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4297680" y="388620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2nd Amendment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297680" y="4224528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AFC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for public comment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589520" y="3383280"/>
            <a:ext cx="3246120" cy="1417320"/>
          </a:xfrm>
          <a:prstGeom prst="rect">
            <a:avLst>
              <a:gd name="adj" fmla="val 5161"/>
            </a:avLst>
          </a:prstGeom>
          <a:solidFill>
            <a:srgbClr val="FF8200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0" y="3474720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 Oct 2026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7772400" y="388620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1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Comments Due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772400" y="4224528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FFE7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Chief Engineer (Legal), CEA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498348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FC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Issued under Section 177, Electricity Act 2003 • F.No. CEA-TH-17/1/2021-TETD Division • Gazette of India, Extraordinary, Part III—Section 4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2" name="Shape 20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short, sharply-targeted amendment — just one new sub-regulation — but it directly changes the economics of every solar and wind project commissioning after mid-2027.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0B3E9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3716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stakeholder comment-drafting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1874520"/>
            <a:ext cx="10332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short amendment with an outsized impact on RE + storage economics from mid-2027 onward.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3063240"/>
            <a:ext cx="2743200" cy="0"/>
          </a:xfrm>
          <a:prstGeom prst="line">
            <a:avLst/>
          </a:prstGeom>
          <a:noFill/>
          <a:ln w="25400">
            <a:solidFill>
              <a:srgbClr val="FF8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3291840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note: this deck is a reference and comment-drafting aid, not a substitute for the Gazette notification or a legal opinion. Verify the operative text against the official CEA publication before finalising any submission.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9" name="Shape 7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window to influence the final wording closes 04 Oct 2026 — after that, whatever CEA notifies becomes binding on every qualifying project.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 a Glance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facts on the draft amendment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307592"/>
            <a:ext cx="4992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ISSUING AUTHORITY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9808" y="1645920"/>
            <a:ext cx="4992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Electricity Authority (CEA), under Section 177(2)(e), Electricity Act 2003.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724912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843784"/>
            <a:ext cx="4992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AMENDS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3182112"/>
            <a:ext cx="4992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Inserts new sub-regulation 106B(20) after 106B(19) of the 2022 Technical Standards Regulations.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261104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11" name="Text 9"/>
          <p:cNvSpPr/>
          <p:nvPr/>
        </p:nvSpPr>
        <p:spPr>
          <a:xfrm>
            <a:off x="749808" y="4379976"/>
            <a:ext cx="4992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REQUIREMENT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49808" y="4718304"/>
            <a:ext cx="4992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Grid-forming control on inverters/BESS PCS, plus co-located storage for new solar &amp; wind plants.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245352" y="1188720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1307592"/>
            <a:ext cx="4992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MUST COMPLY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46520" y="1645920"/>
            <a:ext cx="4992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&amp; wind IPPs, BESS developers, inverter/PCS OEMs — for plants commissioned after 1 Jul 2027.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45352" y="2724912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17" name="Text 15"/>
          <p:cNvSpPr/>
          <p:nvPr/>
        </p:nvSpPr>
        <p:spPr>
          <a:xfrm>
            <a:off x="6446520" y="2843784"/>
            <a:ext cx="4992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WINDOW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3182112"/>
            <a:ext cx="4992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days from public availability of the Gazette notification — CEA has set 04.10.2026 as the deadline.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245352" y="4261104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4379976"/>
            <a:ext cx="4992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COMMENT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46520" y="4718304"/>
            <a:ext cx="4992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post to Chief Engineer (Legal), CEA, or e-mail to celegal-cea@gov.in.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4" name="Shape 22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comment deadline is fixed — 04.10.2026 — not a rolling window, so drafting and sending comments early leaves room to follow up if CEA seeks clarification.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Changing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Regulation 106B(20) — inserted after 106B(19)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11091672" cy="502920"/>
          </a:xfrm>
          <a:prstGeom prst="rect">
            <a:avLst>
              <a:gd name="adj" fmla="val 10909"/>
            </a:avLst>
          </a:prstGeom>
          <a:solidFill>
            <a:srgbClr val="FF8200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23444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new sub-regulation, in three parts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3566160" cy="3566160"/>
          </a:xfrm>
          <a:prstGeom prst="rect">
            <a:avLst>
              <a:gd name="adj" fmla="val 2051"/>
            </a:avLst>
          </a:prstGeom>
          <a:solidFill>
            <a:srgbClr val="0F4098"/>
          </a:solidFill>
          <a:ln/>
        </p:spPr>
      </p:sp>
      <p:sp>
        <p:nvSpPr>
          <p:cNvPr id="7" name="Shape 5"/>
          <p:cNvSpPr/>
          <p:nvPr/>
        </p:nvSpPr>
        <p:spPr>
          <a:xfrm>
            <a:off x="777240" y="2194560"/>
            <a:ext cx="502920" cy="502920"/>
          </a:xfrm>
          <a:prstGeom prst="ellipse">
            <a:avLst/>
          </a:prstGeom>
          <a:solidFill>
            <a:srgbClr val="FF8200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20" dirty="0"/>
          </a:p>
        </p:txBody>
      </p:sp>
      <p:sp>
        <p:nvSpPr>
          <p:cNvPr id="9" name="Text 7"/>
          <p:cNvSpPr/>
          <p:nvPr/>
        </p:nvSpPr>
        <p:spPr>
          <a:xfrm>
            <a:off x="777240" y="2834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Grid-forming control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7240" y="3520440"/>
            <a:ext cx="3108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≥15% of inverter capacity + all BESS PCS on new RE plants must have grid-forming control, per the CEA Connectivity Standards.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315968" y="1965960"/>
            <a:ext cx="3566160" cy="3566160"/>
          </a:xfrm>
          <a:prstGeom prst="rect">
            <a:avLst>
              <a:gd name="adj" fmla="val 2051"/>
            </a:avLst>
          </a:prstGeom>
          <a:solidFill>
            <a:srgbClr val="0F4098"/>
          </a:solidFill>
          <a:ln/>
        </p:spPr>
      </p:sp>
      <p:sp>
        <p:nvSpPr>
          <p:cNvPr id="12" name="Shape 10"/>
          <p:cNvSpPr/>
          <p:nvPr/>
        </p:nvSpPr>
        <p:spPr>
          <a:xfrm>
            <a:off x="4544568" y="2194560"/>
            <a:ext cx="502920" cy="502920"/>
          </a:xfrm>
          <a:prstGeom prst="ellipse">
            <a:avLst/>
          </a:prstGeom>
          <a:solidFill>
            <a:srgbClr val="FF8200"/>
          </a:solidFill>
          <a:ln/>
        </p:spPr>
      </p:sp>
      <p:sp>
        <p:nvSpPr>
          <p:cNvPr id="13" name="Text 11"/>
          <p:cNvSpPr/>
          <p:nvPr/>
        </p:nvSpPr>
        <p:spPr>
          <a:xfrm>
            <a:off x="4544568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20" dirty="0"/>
          </a:p>
        </p:txBody>
      </p:sp>
      <p:sp>
        <p:nvSpPr>
          <p:cNvPr id="14" name="Text 12"/>
          <p:cNvSpPr/>
          <p:nvPr/>
        </p:nvSpPr>
        <p:spPr>
          <a:xfrm>
            <a:off x="4544568" y="2834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Co-located storage — Phase 1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44568" y="3520440"/>
            <a:ext cx="3108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Ground-mounted solar &amp; onshore wind commissioned after 1 Jul 2027 need an ESS ≥ 2-hour duration, sized at 10% of plant capacity.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083296" y="1965960"/>
            <a:ext cx="3566160" cy="3566160"/>
          </a:xfrm>
          <a:prstGeom prst="rect">
            <a:avLst>
              <a:gd name="adj" fmla="val 2051"/>
            </a:avLst>
          </a:prstGeom>
          <a:solidFill>
            <a:srgbClr val="0F4098"/>
          </a:solidFill>
          <a:ln/>
        </p:spPr>
      </p:sp>
      <p:sp>
        <p:nvSpPr>
          <p:cNvPr id="17" name="Shape 15"/>
          <p:cNvSpPr/>
          <p:nvPr/>
        </p:nvSpPr>
        <p:spPr>
          <a:xfrm>
            <a:off x="8311896" y="2194560"/>
            <a:ext cx="502920" cy="502920"/>
          </a:xfrm>
          <a:prstGeom prst="ellipse">
            <a:avLst/>
          </a:prstGeom>
          <a:solidFill>
            <a:srgbClr val="FF8200"/>
          </a:solidFill>
          <a:ln/>
        </p:spPr>
      </p:sp>
      <p:sp>
        <p:nvSpPr>
          <p:cNvPr id="18" name="Text 16"/>
          <p:cNvSpPr/>
          <p:nvPr/>
        </p:nvSpPr>
        <p:spPr>
          <a:xfrm>
            <a:off x="8311896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8311896" y="2834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Co-located storage — Phase 2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311896" y="3520440"/>
            <a:ext cx="3108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plants commissioned 1 Jul 2029–30 Jun 2031, the ESS duration requirement steps up to ≥ 4 hours, same 10% capacity sizing.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22" name="Shape 20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3" name="Shape 21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amendment doesn't replace anything existing — it only adds 106B(20). Everything else in the 2022 Technical Standards Regulations stays exactly as it was.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Applicability Timeline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commissioning-date thresholds set the requirement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914400" y="2377440"/>
            <a:ext cx="10332720" cy="0"/>
          </a:xfrm>
          <a:prstGeom prst="line">
            <a:avLst/>
          </a:prstGeom>
          <a:noFill/>
          <a:ln w="38100">
            <a:solidFill>
              <a:srgbClr val="2E5AA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54480" y="2286000"/>
            <a:ext cx="182880" cy="182880"/>
          </a:xfrm>
          <a:prstGeom prst="ellipse">
            <a:avLst/>
          </a:prstGeom>
          <a:solidFill>
            <a:srgbClr val="FF8200"/>
          </a:solidFill>
          <a:ln w="19050">
            <a:solidFill>
              <a:srgbClr val="00318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69164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Jul 2027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82880" y="265176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Grid-forming control + ESS (2-hr, 10%) becomes mandatory for new RE plants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989320" y="2286000"/>
            <a:ext cx="182880" cy="182880"/>
          </a:xfrm>
          <a:prstGeom prst="ellipse">
            <a:avLst/>
          </a:prstGeom>
          <a:solidFill>
            <a:srgbClr val="FF8200"/>
          </a:solidFill>
          <a:ln w="19050">
            <a:solidFill>
              <a:srgbClr val="0031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09160" y="169164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Jul 2029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617720" y="265176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 duration requirement steps up to 4 hours (still 10% capacity)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0424160" y="2286000"/>
            <a:ext cx="182880" cy="182880"/>
          </a:xfrm>
          <a:prstGeom prst="ellipse">
            <a:avLst/>
          </a:prstGeom>
          <a:solidFill>
            <a:srgbClr val="FF8200"/>
          </a:solidFill>
          <a:ln w="19050">
            <a:solidFill>
              <a:srgbClr val="00318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0" y="169164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 Jun 2031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9052560" y="265176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the 4-hour window — any further change to be notified separately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914400" y="4160520"/>
            <a:ext cx="10332720" cy="868680"/>
          </a:xfrm>
          <a:prstGeom prst="rect">
            <a:avLst>
              <a:gd name="adj" fmla="val 6316"/>
            </a:avLst>
          </a:prstGeom>
          <a:solidFill>
            <a:srgbClr val="E4F3E8"/>
          </a:solidFill>
          <a:ln/>
        </p:spPr>
      </p:sp>
      <p:sp>
        <p:nvSpPr>
          <p:cNvPr id="15" name="Text 13"/>
          <p:cNvSpPr/>
          <p:nvPr/>
        </p:nvSpPr>
        <p:spPr>
          <a:xfrm>
            <a:off x="1143000" y="4160520"/>
            <a:ext cx="9875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1E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thresholds are keyed to COMMISSIONING date, not the date a PPA is signed or construction begins — a plant that breaks ground before 1 Jul 2027 but commissions after it is still covered.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8" name="Shape 16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currently in construction with a commissioning date anywhere near mid-2027 should check this timeline first — a few months' slippage can flip which regime applies.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Requirement 1: Grid-Forming Control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Inverters and battery PCS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5394960" cy="4160520"/>
          </a:xfrm>
          <a:prstGeom prst="rect">
            <a:avLst>
              <a:gd name="adj" fmla="val 1758"/>
            </a:avLst>
          </a:prstGeom>
          <a:solidFill>
            <a:srgbClr val="0F4098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4173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82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rule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187452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least 15% of inverter capacity</a:t>
            </a:r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a renewable energy power plant commissioned after 1 Jul 2027 must have grid-forming control.
</a:t>
            </a:r>
            <a:pPr indent="0" marL="0">
              <a:lnSpc>
                <a:spcPct val="12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PCS (Power Conversion System) units</a:t>
            </a:r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any battery energy storage system on such a plant must also have grid-forming control.
</a:t>
            </a:r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is measured against the technical requirements already specified in the </a:t>
            </a:r>
            <a:pPr indent="0" marL="0">
              <a:lnSpc>
                <a:spcPct val="12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CEA (Technical Standards for Connectivity to the Grid) Regulations.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217920" y="1234440"/>
            <a:ext cx="5422392" cy="4160520"/>
          </a:xfrm>
          <a:prstGeom prst="rect">
            <a:avLst>
              <a:gd name="adj" fmla="val 1758"/>
            </a:avLst>
          </a:prstGeom>
          <a:solidFill>
            <a:srgbClr val="FF8200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0" y="1417320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grid-forming, not grid-following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92240" y="2057400"/>
            <a:ext cx="48463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A1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Grid-following inverters need a stable grid frequency/voltage reference to synchronise — they can't hold up a weak grid on their own.
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A1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Grid-forming inverters can set their own voltage/frequency reference, giving inertia-like support as coal capacity's share of generation falls.
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A1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As RE penetration rises, more grid-forming capacity is what keeps frequency stable during faults and sudden generation loss.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11" name="Shape 9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2" name="Shape 10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effectively creates a new technical spec line item for inverter and BESS PCS procurement — developers should confirm OEM roadmaps for grid-forming-capable equipment now, not at commissioning.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Requirement 2: Co-Located Storage — Phase 1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to plants commissioned 1 Jul 2027 onward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11091672" cy="548640"/>
          </a:xfrm>
          <a:prstGeom prst="rect">
            <a:avLst>
              <a:gd name="adj" fmla="val 10000"/>
            </a:avLst>
          </a:prstGeom>
          <a:solidFill>
            <a:srgbClr val="2E5AA8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23444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Ground-mounted Solar Power Plants and on-shore Wind Power Plants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057400"/>
            <a:ext cx="3520440" cy="1920240"/>
          </a:xfrm>
          <a:prstGeom prst="rect">
            <a:avLst>
              <a:gd name="adj" fmla="val 3810"/>
            </a:avLst>
          </a:prstGeom>
          <a:solidFill>
            <a:srgbClr val="DCE9F7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19456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hrs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31520" y="29260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2E5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STORAGE DURATION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3264408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ESS must be able to discharge continuously for at least 2 hours.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34256" y="2057400"/>
            <a:ext cx="3520440" cy="1920240"/>
          </a:xfrm>
          <a:prstGeom prst="rect">
            <a:avLst>
              <a:gd name="adj" fmla="val 3810"/>
            </a:avLst>
          </a:prstGeom>
          <a:solidFill>
            <a:srgbClr val="DCE9F7"/>
          </a:solidFill>
          <a:ln/>
        </p:spPr>
      </p:sp>
      <p:sp>
        <p:nvSpPr>
          <p:cNvPr id="11" name="Text 9"/>
          <p:cNvSpPr/>
          <p:nvPr/>
        </p:nvSpPr>
        <p:spPr>
          <a:xfrm>
            <a:off x="4334256" y="219456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10%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4517136" y="29260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2E5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STORAGE CAPACITY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17136" y="3264408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Sized against the plant's installed capacity (MW), not its ESS energy rating.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19872" y="2057400"/>
            <a:ext cx="3520440" cy="1920240"/>
          </a:xfrm>
          <a:prstGeom prst="rect">
            <a:avLst>
              <a:gd name="adj" fmla="val 3810"/>
            </a:avLst>
          </a:prstGeom>
          <a:solidFill>
            <a:srgbClr val="DCE9F7"/>
          </a:solidFill>
          <a:ln/>
        </p:spPr>
      </p:sp>
      <p:sp>
        <p:nvSpPr>
          <p:cNvPr id="15" name="Text 13"/>
          <p:cNvSpPr/>
          <p:nvPr/>
        </p:nvSpPr>
        <p:spPr>
          <a:xfrm>
            <a:off x="8119872" y="219456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Co-located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8302752" y="29260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2E5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SITING REQUIREMENT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302752" y="3264408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ESS must be physically co-located with the generating plant, not remote.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4251960"/>
            <a:ext cx="11091672" cy="777240"/>
          </a:xfrm>
          <a:prstGeom prst="rect">
            <a:avLst>
              <a:gd name="adj" fmla="val 7059"/>
            </a:avLst>
          </a:prstGeom>
          <a:solidFill>
            <a:srgbClr val="FFF1DE"/>
          </a:solidFill>
          <a:ln w="12700">
            <a:solidFill>
              <a:srgbClr val="FF82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425196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7A3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 (as given in the draft): </a:t>
            </a:r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7A3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100 MW solar plant commissioned after 1 Jul 2027 needs a minimum of 10 MW of co-located storage, able to discharge for 2 hours.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2" name="Shape 20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what's exempt: rooftop solar, floating solar, and off-shore wind are not named in this sub-regulation — only ground-mounted solar and on-shore wind carry the storage mandate.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Requirement 2: Co-Located Storage — Phase 2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duration requirement steps up for 2029–2031 vintage plants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3108960" cy="502920"/>
          </a:xfrm>
          <a:prstGeom prst="rect">
            <a:avLst/>
          </a:prstGeom>
          <a:solidFill>
            <a:srgbClr val="FF8200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3716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Commissioning window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0" y="1371600"/>
            <a:ext cx="2651760" cy="502920"/>
          </a:xfrm>
          <a:prstGeom prst="rect">
            <a:avLst/>
          </a:prstGeom>
          <a:solidFill>
            <a:srgbClr val="FF8200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0" y="137160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duration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309360" y="1371600"/>
            <a:ext cx="2651760" cy="502920"/>
          </a:xfrm>
          <a:prstGeom prst="rect">
            <a:avLst/>
          </a:prstGeom>
          <a:solidFill>
            <a:srgbClr val="FF8200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09360" y="137160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capacity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961120" y="1371600"/>
            <a:ext cx="2679192" cy="502920"/>
          </a:xfrm>
          <a:prstGeom prst="rect">
            <a:avLst/>
          </a:prstGeom>
          <a:solidFill>
            <a:srgbClr val="FF8200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961120" y="1371600"/>
            <a:ext cx="26791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MW plant needs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1874520"/>
            <a:ext cx="3108960" cy="548640"/>
          </a:xfrm>
          <a:prstGeom prst="rect">
            <a:avLst/>
          </a:prstGeom>
          <a:solidFill>
            <a:srgbClr val="0F4098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187452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Jul 2027 – 30 Jun 2029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0" y="1874520"/>
            <a:ext cx="2651760" cy="548640"/>
          </a:xfrm>
          <a:prstGeom prst="rect">
            <a:avLst/>
          </a:prstGeom>
          <a:solidFill>
            <a:srgbClr val="0F4098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49040" y="18745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hours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09360" y="1874520"/>
            <a:ext cx="2651760" cy="548640"/>
          </a:xfrm>
          <a:prstGeom prst="rect">
            <a:avLst/>
          </a:prstGeom>
          <a:solidFill>
            <a:srgbClr val="0F4098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0" y="18745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of capacity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961120" y="1874520"/>
            <a:ext cx="2679192" cy="548640"/>
          </a:xfrm>
          <a:prstGeom prst="rect">
            <a:avLst/>
          </a:prstGeom>
          <a:solidFill>
            <a:srgbClr val="0F4098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52560" y="1874520"/>
            <a:ext cx="24963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MW for 2 hours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2423160"/>
            <a:ext cx="3108960" cy="548640"/>
          </a:xfrm>
          <a:prstGeom prst="rect">
            <a:avLst/>
          </a:prstGeom>
          <a:solidFill>
            <a:srgbClr val="0B3576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242316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Jul 2029 – 30 Jun 2031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657600" y="2423160"/>
            <a:ext cx="2651760" cy="548640"/>
          </a:xfrm>
          <a:prstGeom prst="rect">
            <a:avLst/>
          </a:prstGeom>
          <a:solidFill>
            <a:srgbClr val="0B3576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49040" y="24231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hours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309360" y="2423160"/>
            <a:ext cx="2651760" cy="548640"/>
          </a:xfrm>
          <a:prstGeom prst="rect">
            <a:avLst/>
          </a:prstGeom>
          <a:solidFill>
            <a:srgbClr val="0B3576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0" y="24231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of capacity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8961120" y="2423160"/>
            <a:ext cx="2679192" cy="548640"/>
          </a:xfrm>
          <a:prstGeom prst="rect">
            <a:avLst/>
          </a:prstGeom>
          <a:solidFill>
            <a:srgbClr val="0B3576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052560" y="2423160"/>
            <a:ext cx="24963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MW for 4 hours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48640" y="32004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82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stays constant vs. what changes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48640" y="3657600"/>
            <a:ext cx="10698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Capacity sizing (10% of plant MW) is identical across both windows.
</a:t>
            </a:r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The siting requirement (co-located, ground-mounted solar / on-shore wind only) doesn't change.
</a:t>
            </a:r>
            <a:pPr indent="0" marL="0">
              <a:lnSpc>
                <a:spcPct val="125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Only the discharge duration doubles — from 2 hours to 4 hours — for the 2029–2031 vintage.
</a:t>
            </a:r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FFD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Any future change to these percentages or durations will be separately notified by CEA — this isn't necessarily the final word.</a:t>
            </a:r>
            <a:endParaRPr lang="en-US" sz="1450" dirty="0"/>
          </a:p>
        </p:txBody>
      </p:sp>
      <p:sp>
        <p:nvSpPr>
          <p:cNvPr id="30" name="Shape 28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31" name="Shape 29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32" name="Shape 30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project that might slip from 2029 into 2029–2031 timing, the storage bill roughly doubles in duration terms — worth flagging in financial models now, before it becomes a surprise at financial close.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Is Affected — and How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stakeholder groups with distinct exposure to this amendment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3657600" cy="676656"/>
          </a:xfrm>
          <a:prstGeom prst="rect">
            <a:avLst/>
          </a:prstGeom>
          <a:solidFill>
            <a:srgbClr val="DCE9F7"/>
          </a:solidFill>
          <a:ln/>
        </p:spPr>
      </p:sp>
      <p:sp>
        <p:nvSpPr>
          <p:cNvPr id="5" name="Shape 3"/>
          <p:cNvSpPr/>
          <p:nvPr/>
        </p:nvSpPr>
        <p:spPr>
          <a:xfrm>
            <a:off x="4206240" y="1234440"/>
            <a:ext cx="7406640" cy="676656"/>
          </a:xfrm>
          <a:prstGeom prst="rect">
            <a:avLst/>
          </a:prstGeom>
          <a:solidFill>
            <a:srgbClr val="DCE9F7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234440"/>
            <a:ext cx="3429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&amp; Wind IPPs / Developers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343400" y="1234440"/>
            <a:ext cx="71323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— bear the capex for storage + grid-forming inverters on every new project after 1 Jul 2027.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1984248"/>
            <a:ext cx="3657600" cy="676656"/>
          </a:xfrm>
          <a:prstGeom prst="rect">
            <a:avLst/>
          </a:prstGeom>
          <a:solidFill>
            <a:srgbClr val="EEF3FB"/>
          </a:solidFill>
          <a:ln/>
        </p:spPr>
      </p:sp>
      <p:sp>
        <p:nvSpPr>
          <p:cNvPr id="9" name="Shape 7"/>
          <p:cNvSpPr/>
          <p:nvPr/>
        </p:nvSpPr>
        <p:spPr>
          <a:xfrm>
            <a:off x="4206240" y="1984248"/>
            <a:ext cx="7406640" cy="676656"/>
          </a:xfrm>
          <a:prstGeom prst="rect">
            <a:avLst/>
          </a:prstGeom>
          <a:solidFill>
            <a:srgbClr val="EEF3F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984248"/>
            <a:ext cx="3429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BESS Developers &amp; System Integrators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343400" y="1984248"/>
            <a:ext cx="71323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demand for co-located storage sized to this rule, but also new PCS grid-forming spec to meet.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2734056"/>
            <a:ext cx="3657600" cy="676656"/>
          </a:xfrm>
          <a:prstGeom prst="rect">
            <a:avLst/>
          </a:prstGeom>
          <a:solidFill>
            <a:srgbClr val="DCE9F7"/>
          </a:solidFill>
          <a:ln/>
        </p:spPr>
      </p:sp>
      <p:sp>
        <p:nvSpPr>
          <p:cNvPr id="13" name="Shape 11"/>
          <p:cNvSpPr/>
          <p:nvPr/>
        </p:nvSpPr>
        <p:spPr>
          <a:xfrm>
            <a:off x="4206240" y="2734056"/>
            <a:ext cx="7406640" cy="676656"/>
          </a:xfrm>
          <a:prstGeom prst="rect">
            <a:avLst/>
          </a:prstGeom>
          <a:solidFill>
            <a:srgbClr val="DCE9F7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734056"/>
            <a:ext cx="3429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Inverter / PCS Manufacturers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343400" y="2734056"/>
            <a:ext cx="71323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have grid-forming-capable products certified and available well before mid-2027.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3483864"/>
            <a:ext cx="3657600" cy="676656"/>
          </a:xfrm>
          <a:prstGeom prst="rect">
            <a:avLst/>
          </a:prstGeom>
          <a:solidFill>
            <a:srgbClr val="EEF3FB"/>
          </a:solidFill>
          <a:ln/>
        </p:spPr>
      </p:sp>
      <p:sp>
        <p:nvSpPr>
          <p:cNvPr id="17" name="Shape 15"/>
          <p:cNvSpPr/>
          <p:nvPr/>
        </p:nvSpPr>
        <p:spPr>
          <a:xfrm>
            <a:off x="4206240" y="3483864"/>
            <a:ext cx="7406640" cy="676656"/>
          </a:xfrm>
          <a:prstGeom prst="rect">
            <a:avLst/>
          </a:prstGeom>
          <a:solidFill>
            <a:srgbClr val="EEF3FB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483864"/>
            <a:ext cx="3429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Discoms / Distribution Licensees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343400" y="3483864"/>
            <a:ext cx="71323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from more grid-stable RE supply, but may see PPA tariffs rise to reflect added capex.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4233672"/>
            <a:ext cx="3657600" cy="676656"/>
          </a:xfrm>
          <a:prstGeom prst="rect">
            <a:avLst/>
          </a:prstGeom>
          <a:solidFill>
            <a:srgbClr val="DCE9F7"/>
          </a:solidFill>
          <a:ln/>
        </p:spPr>
      </p:sp>
      <p:sp>
        <p:nvSpPr>
          <p:cNvPr id="21" name="Shape 19"/>
          <p:cNvSpPr/>
          <p:nvPr/>
        </p:nvSpPr>
        <p:spPr>
          <a:xfrm>
            <a:off x="4206240" y="4233672"/>
            <a:ext cx="7406640" cy="676656"/>
          </a:xfrm>
          <a:prstGeom prst="rect">
            <a:avLst/>
          </a:prstGeom>
          <a:solidFill>
            <a:srgbClr val="DCE9F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233672"/>
            <a:ext cx="3429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/ Trade Associations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343400" y="4233672"/>
            <a:ext cx="71323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 aggregate sector concerns — timelines, cost pass-through, standardisation.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48640" y="4983480"/>
            <a:ext cx="3657600" cy="676656"/>
          </a:xfrm>
          <a:prstGeom prst="rect">
            <a:avLst/>
          </a:prstGeom>
          <a:solidFill>
            <a:srgbClr val="EEF3FB"/>
          </a:solidFill>
          <a:ln/>
        </p:spPr>
      </p:sp>
      <p:sp>
        <p:nvSpPr>
          <p:cNvPr id="25" name="Shape 23"/>
          <p:cNvSpPr/>
          <p:nvPr/>
        </p:nvSpPr>
        <p:spPr>
          <a:xfrm>
            <a:off x="4206240" y="4983480"/>
            <a:ext cx="7406640" cy="676656"/>
          </a:xfrm>
          <a:prstGeom prst="rect">
            <a:avLst/>
          </a:prstGeom>
          <a:solidFill>
            <a:srgbClr val="EEF3FB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4983480"/>
            <a:ext cx="3429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Public / Consumers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343400" y="4983480"/>
            <a:ext cx="71323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Ultimate bill-payers if added compliance costs flow through tariffs — also benefit from grid reliability.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29" name="Shape 27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30" name="Shape 28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31" name="Text 29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of these six groups has a genuinely different stake — a one-size comment letter reads as generic to CEA; a stakeholder-specific letter reads as informed engagement.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Submit Your Comments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Deadline: 04 October 2026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80160"/>
            <a:ext cx="11091672" cy="914400"/>
          </a:xfrm>
          <a:prstGeom prst="rect">
            <a:avLst>
              <a:gd name="adj" fmla="val 8000"/>
            </a:avLst>
          </a:prstGeom>
          <a:solidFill>
            <a:srgbClr val="FF820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28016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04.10.2026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114800" y="128016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3A1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Latest date for comments to reach CEA — by post or e-mail. Comments received after this date may not be considered.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2468880"/>
            <a:ext cx="3566160" cy="3063240"/>
          </a:xfrm>
          <a:prstGeom prst="rect">
            <a:avLst>
              <a:gd name="adj" fmla="val 2388"/>
            </a:avLst>
          </a:prstGeom>
          <a:solidFill>
            <a:srgbClr val="0F4098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6517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82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post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" y="3200400"/>
            <a:ext cx="310896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Engineer (Legal)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Sewa Bhawan (North Wing), Room No. 622, 6th Floor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R.K. Puram, New Delhi – 110066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315968" y="2468880"/>
            <a:ext cx="3566160" cy="3063240"/>
          </a:xfrm>
          <a:prstGeom prst="rect">
            <a:avLst>
              <a:gd name="adj" fmla="val 2388"/>
            </a:avLst>
          </a:prstGeom>
          <a:solidFill>
            <a:srgbClr val="0F4098"/>
          </a:solidFill>
          <a:ln/>
        </p:spPr>
      </p:sp>
      <p:sp>
        <p:nvSpPr>
          <p:cNvPr id="11" name="Text 9"/>
          <p:cNvSpPr/>
          <p:nvPr/>
        </p:nvSpPr>
        <p:spPr>
          <a:xfrm>
            <a:off x="4544568" y="26517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82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e-mail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544568" y="3200400"/>
            <a:ext cx="310896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celegal-cea@gov.in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Cite F.No. CEA-TH-17/1/2021-TETD Division in the subject line.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083296" y="2468880"/>
            <a:ext cx="3566160" cy="3063240"/>
          </a:xfrm>
          <a:prstGeom prst="rect">
            <a:avLst>
              <a:gd name="adj" fmla="val 2388"/>
            </a:avLst>
          </a:prstGeom>
          <a:solidFill>
            <a:srgbClr val="0F4098"/>
          </a:solidFill>
          <a:ln/>
        </p:spPr>
      </p:sp>
      <p:sp>
        <p:nvSpPr>
          <p:cNvPr id="14" name="Text 12"/>
          <p:cNvSpPr/>
          <p:nvPr/>
        </p:nvSpPr>
        <p:spPr>
          <a:xfrm>
            <a:off x="8311896" y="26517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82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include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311896" y="3200400"/>
            <a:ext cx="310896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name/organisation · stakeholder category · specific clause referenced (Reg. 106B(20)) · the change sought and why.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8" name="Shape 16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comment that cites the exact sub-regulation number and proposes specific replacement wording is far more likely to be taken up than one that objects in general terms.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CEA (Technical Standards for Construction of Electric Plants and Electric Lines) 2nd Amendment,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2026-09-04T02:06:50Z</dcterms:created>
  <dcterms:modified xsi:type="dcterms:W3CDTF">2026-09-04T02:06:50Z</dcterms:modified>
</cp:coreProperties>
</file>