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fully editable — replace the powerPPT.com mark with your own logo, and adapt the wording to your organisation's context. Source: Draft CERC (Power Market) (Second Amendment) Regulations, 2026, No. L-1/257/2020 (PMR-5)/CERC, dated 17 April 2026. This is a DRAFT notification — the effective date for these provisions will be separately notified by the Commission.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70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SLIDE · MARKET STRUCTURE  ·  CERC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2179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2423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Grid India becomes the </a:t>
            </a:r>
            <a:pPr indent="0" marL="0">
              <a:buNone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Coupling Operator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 CERC (Power Market) (Second Amendment) Regulations, 2026 — price discovery for DAM &amp; RTM shifts from individual Power Exchanges to a single national Market Coupling Operator.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1965960"/>
            <a:ext cx="3246120" cy="347472"/>
          </a:xfrm>
          <a:prstGeom prst="roundRect">
            <a:avLst>
              <a:gd name="adj" fmla="val 21053"/>
            </a:avLst>
          </a:prstGeom>
          <a:solidFill>
            <a:srgbClr val="FFF1E4"/>
          </a:solidFill>
          <a:ln w="9525">
            <a:solidFill>
              <a:srgbClr val="F0DFB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965960"/>
            <a:ext cx="3246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26A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STATUS: DRAFT — NOT YET IN FORCE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2606040"/>
            <a:ext cx="4892040" cy="3246120"/>
          </a:xfrm>
          <a:prstGeom prst="roundRect">
            <a:avLst>
              <a:gd name="adj" fmla="val 1690"/>
            </a:avLst>
          </a:prstGeom>
          <a:solidFill>
            <a:srgbClr val="FBFBFD"/>
          </a:solidFill>
          <a:ln w="12700">
            <a:solidFill>
              <a:srgbClr val="E0DF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286207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EFEEF3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862072"/>
            <a:ext cx="1417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2818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TODAY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31520" y="3264408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423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Exchange-led price discovery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31520" y="3776472"/>
            <a:ext cx="434340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→"/>
            </a:pPr>
            <a:r>
              <a:rPr lang="en-US" sz="113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Power Exchange (IEX, PXIL, HPX) discovers its own clearing price independently</a:t>
            </a:r>
            <a:endParaRPr lang="en-US" sz="1130" dirty="0"/>
          </a:p>
          <a:p>
            <a:pPr marL="342900" indent="-342900">
              <a:spcAft>
                <a:spcPts val="800"/>
              </a:spcAft>
              <a:buSzPct val="100000"/>
              <a:buChar char="→"/>
            </a:pPr>
            <a:r>
              <a:rPr lang="en-US" sz="113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Regulation 5(1)(a)(i): price discovery done by the Power Exchanges</a:t>
            </a:r>
            <a:endParaRPr lang="en-US" sz="1130" dirty="0"/>
          </a:p>
          <a:p>
            <a:pPr marL="342900" indent="-342900">
              <a:spcAft>
                <a:spcPts val="800"/>
              </a:spcAft>
              <a:buSzPct val="100000"/>
              <a:buChar char="→"/>
            </a:pPr>
            <a:r>
              <a:rPr lang="en-US" sz="113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 formats and processes can vary across exchanges</a:t>
            </a:r>
            <a:endParaRPr lang="en-US" sz="1130" dirty="0"/>
          </a:p>
        </p:txBody>
      </p:sp>
      <p:sp>
        <p:nvSpPr>
          <p:cNvPr id="12" name="Shape 10"/>
          <p:cNvSpPr/>
          <p:nvPr/>
        </p:nvSpPr>
        <p:spPr>
          <a:xfrm>
            <a:off x="5897880" y="2606040"/>
            <a:ext cx="4892040" cy="3246120"/>
          </a:xfrm>
          <a:prstGeom prst="roundRect">
            <a:avLst>
              <a:gd name="adj" fmla="val 1690"/>
            </a:avLst>
          </a:prstGeom>
          <a:solidFill>
            <a:srgbClr val="FBFBFD"/>
          </a:solidFill>
          <a:ln w="12700">
            <a:solidFill>
              <a:srgbClr val="E0DF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72200" y="2862072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E5F9EE"/>
          </a:solidFill>
          <a:ln/>
        </p:spPr>
      </p:sp>
      <p:sp>
        <p:nvSpPr>
          <p:cNvPr id="14" name="Text 12"/>
          <p:cNvSpPr/>
          <p:nvPr/>
        </p:nvSpPr>
        <p:spPr>
          <a:xfrm>
            <a:off x="6172200" y="2862072"/>
            <a:ext cx="1417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F975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UNDER THE AMENDMENT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172200" y="3264408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423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national Market Coupling Operator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172200" y="3776472"/>
            <a:ext cx="434340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→"/>
            </a:pPr>
            <a:r>
              <a:rPr lang="en-US" sz="113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Grid India designated as MCO (Reg. 38) — forms a dedicated cell to run Market Coupling</a:t>
            </a:r>
            <a:endParaRPr lang="en-US" sz="1130" dirty="0"/>
          </a:p>
          <a:p>
            <a:pPr marL="342900" indent="-342900">
              <a:spcAft>
                <a:spcPts val="800"/>
              </a:spcAft>
              <a:buSzPct val="100000"/>
              <a:buChar char="→"/>
            </a:pPr>
            <a:r>
              <a:rPr lang="en-US" sz="113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Exchanges collect bids in a uniform format and transmit them to the MCO (new Reg. 39A)</a:t>
            </a:r>
            <a:endParaRPr lang="en-US" sz="1130" dirty="0"/>
          </a:p>
          <a:p>
            <a:pPr marL="342900" indent="-342900">
              <a:spcAft>
                <a:spcPts val="800"/>
              </a:spcAft>
              <a:buSzPct val="100000"/>
              <a:buChar char="→"/>
            </a:pPr>
            <a:r>
              <a:rPr lang="en-US" sz="1130" dirty="0">
                <a:solidFill>
                  <a:srgbClr val="5554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uniform market-clearing price, maximising total economic surplus (new Reg. 39B)</a:t>
            </a:r>
            <a:endParaRPr lang="en-US" sz="1130" dirty="0"/>
          </a:p>
        </p:txBody>
      </p:sp>
      <p:sp>
        <p:nvSpPr>
          <p:cNvPr id="17" name="Shape 15"/>
          <p:cNvSpPr/>
          <p:nvPr/>
        </p:nvSpPr>
        <p:spPr>
          <a:xfrm>
            <a:off x="5422392" y="4027932"/>
            <a:ext cx="457200" cy="402336"/>
          </a:xfrm>
          <a:prstGeom prst="rightArrow">
            <a:avLst/>
          </a:prstGeom>
          <a:solidFill>
            <a:srgbClr val="0070C0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" y="6080760"/>
            <a:ext cx="11274552" cy="0"/>
          </a:xfrm>
          <a:prstGeom prst="line">
            <a:avLst/>
          </a:prstGeom>
          <a:noFill/>
          <a:ln w="12700">
            <a:solidFill>
              <a:srgbClr val="E0DF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199632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2818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Draft CERC (Power Market) (Second Amendment) Regulations, 2026 · No. L-1/257/2020 (PMR-5)/CERC · dated 17 Apr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01200" y="6199632"/>
            <a:ext cx="2130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powerPPT.com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2026-07-29T09:21:13Z</dcterms:created>
  <dcterms:modified xsi:type="dcterms:W3CDTF">2026-07-29T09:21:13Z</dcterms:modified>
</cp:coreProperties>
</file>